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71" r:id="rId4"/>
    <p:sldId id="272" r:id="rId5"/>
    <p:sldId id="273" r:id="rId6"/>
    <p:sldId id="279" r:id="rId7"/>
    <p:sldId id="281" r:id="rId8"/>
    <p:sldId id="282" r:id="rId9"/>
    <p:sldId id="280" r:id="rId10"/>
    <p:sldId id="306" r:id="rId11"/>
    <p:sldId id="257" r:id="rId12"/>
    <p:sldId id="307" r:id="rId13"/>
    <p:sldId id="304" r:id="rId14"/>
    <p:sldId id="283" r:id="rId15"/>
    <p:sldId id="285" r:id="rId16"/>
    <p:sldId id="290" r:id="rId17"/>
    <p:sldId id="294" r:id="rId18"/>
    <p:sldId id="295" r:id="rId19"/>
    <p:sldId id="291" r:id="rId20"/>
    <p:sldId id="286" r:id="rId21"/>
    <p:sldId id="287" r:id="rId22"/>
    <p:sldId id="288" r:id="rId23"/>
    <p:sldId id="277" r:id="rId24"/>
    <p:sldId id="292" r:id="rId25"/>
    <p:sldId id="293" r:id="rId26"/>
    <p:sldId id="296" r:id="rId27"/>
    <p:sldId id="297" r:id="rId28"/>
    <p:sldId id="298" r:id="rId29"/>
    <p:sldId id="259" r:id="rId30"/>
    <p:sldId id="261" r:id="rId31"/>
    <p:sldId id="299" r:id="rId32"/>
    <p:sldId id="303" r:id="rId33"/>
    <p:sldId id="268" r:id="rId34"/>
    <p:sldId id="300" r:id="rId35"/>
    <p:sldId id="301" r:id="rId36"/>
    <p:sldId id="302"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77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1DA9B0-0FC6-4A63-939B-E7EAD1BB0BB1}" type="doc">
      <dgm:prSet loTypeId="urn:microsoft.com/office/officeart/2005/8/layout/cycle4" loCatId="matrix" qsTypeId="urn:microsoft.com/office/officeart/2005/8/quickstyle/simple1" qsCatId="simple" csTypeId="urn:microsoft.com/office/officeart/2005/8/colors/accent1_2" csCatId="accent1" phldr="1"/>
      <dgm:spPr/>
      <dgm:t>
        <a:bodyPr/>
        <a:lstStyle/>
        <a:p>
          <a:endParaRPr lang="en-US"/>
        </a:p>
      </dgm:t>
    </dgm:pt>
    <dgm:pt modelId="{3C9013DB-C229-4031-A19D-9B11EB0AAAC3}">
      <dgm:prSet phldrT="[Text]"/>
      <dgm:spPr/>
      <dgm:t>
        <a:bodyPr/>
        <a:lstStyle/>
        <a:p>
          <a:r>
            <a:rPr lang="lv-LV" dirty="0"/>
            <a:t>Old age </a:t>
          </a:r>
          <a:endParaRPr lang="en-US" dirty="0"/>
        </a:p>
      </dgm:t>
    </dgm:pt>
    <dgm:pt modelId="{714EE449-80BB-4D59-88F4-8FEEF0787478}" type="parTrans" cxnId="{50F77755-37AE-48F4-929D-9C8E404D91E2}">
      <dgm:prSet/>
      <dgm:spPr/>
      <dgm:t>
        <a:bodyPr/>
        <a:lstStyle/>
        <a:p>
          <a:endParaRPr lang="en-US"/>
        </a:p>
      </dgm:t>
    </dgm:pt>
    <dgm:pt modelId="{601FC7BC-6A12-402F-B268-50C0310FFDC0}" type="sibTrans" cxnId="{50F77755-37AE-48F4-929D-9C8E404D91E2}">
      <dgm:prSet/>
      <dgm:spPr/>
      <dgm:t>
        <a:bodyPr/>
        <a:lstStyle/>
        <a:p>
          <a:endParaRPr lang="en-US"/>
        </a:p>
      </dgm:t>
    </dgm:pt>
    <dgm:pt modelId="{2EDC7DD5-3709-4F9C-A98A-41000D667089}">
      <dgm:prSet phldrT="[Text]" custT="1"/>
      <dgm:spPr/>
      <dgm:t>
        <a:bodyPr/>
        <a:lstStyle/>
        <a:p>
          <a:r>
            <a:rPr lang="lv-LV" sz="2400" dirty="0"/>
            <a:t>Age</a:t>
          </a:r>
          <a:endParaRPr lang="en-US" sz="2400" dirty="0"/>
        </a:p>
      </dgm:t>
    </dgm:pt>
    <dgm:pt modelId="{A4A5462B-989E-4ED4-BAE5-8D0B38F93B54}" type="parTrans" cxnId="{D43CC6DD-1C2E-47DD-9516-C1699F75C814}">
      <dgm:prSet/>
      <dgm:spPr/>
      <dgm:t>
        <a:bodyPr/>
        <a:lstStyle/>
        <a:p>
          <a:endParaRPr lang="en-US"/>
        </a:p>
      </dgm:t>
    </dgm:pt>
    <dgm:pt modelId="{9B7A2323-17DC-40B5-B37A-4CB99331989C}" type="sibTrans" cxnId="{D43CC6DD-1C2E-47DD-9516-C1699F75C814}">
      <dgm:prSet/>
      <dgm:spPr/>
      <dgm:t>
        <a:bodyPr/>
        <a:lstStyle/>
        <a:p>
          <a:endParaRPr lang="en-US"/>
        </a:p>
      </dgm:t>
    </dgm:pt>
    <dgm:pt modelId="{635CAF5F-673A-4CAE-89F8-70D6CE638D31}">
      <dgm:prSet phldrT="[Text]" custT="1"/>
      <dgm:spPr/>
      <dgm:t>
        <a:bodyPr/>
        <a:lstStyle/>
        <a:p>
          <a:r>
            <a:rPr lang="lv-LV" sz="1600" dirty="0"/>
            <a:t>Illnesses,</a:t>
          </a:r>
        </a:p>
        <a:p>
          <a:r>
            <a:rPr lang="lv-LV" sz="1600" dirty="0"/>
            <a:t>unhealthy habits,</a:t>
          </a:r>
        </a:p>
        <a:p>
          <a:r>
            <a:rPr lang="lv-LV" sz="1600" dirty="0"/>
            <a:t>accidents</a:t>
          </a:r>
          <a:endParaRPr lang="en-US" sz="1600" dirty="0"/>
        </a:p>
      </dgm:t>
    </dgm:pt>
    <dgm:pt modelId="{C5ADE1B5-ED9B-4A01-AE38-0DDD263AB260}" type="parTrans" cxnId="{A1E02D3D-A24F-4DAC-9D51-7F2831EB7C5C}">
      <dgm:prSet/>
      <dgm:spPr/>
      <dgm:t>
        <a:bodyPr/>
        <a:lstStyle/>
        <a:p>
          <a:endParaRPr lang="en-US"/>
        </a:p>
      </dgm:t>
    </dgm:pt>
    <dgm:pt modelId="{B7CF776A-A99D-4EE0-A729-E4E2ADA6E59B}" type="sibTrans" cxnId="{A1E02D3D-A24F-4DAC-9D51-7F2831EB7C5C}">
      <dgm:prSet/>
      <dgm:spPr/>
      <dgm:t>
        <a:bodyPr/>
        <a:lstStyle/>
        <a:p>
          <a:endParaRPr lang="en-US"/>
        </a:p>
      </dgm:t>
    </dgm:pt>
    <dgm:pt modelId="{20F2FEBD-4521-4037-B996-6C0847C8139A}">
      <dgm:prSet phldrT="[Text]" custT="1"/>
      <dgm:spPr/>
      <dgm:t>
        <a:bodyPr/>
        <a:lstStyle/>
        <a:p>
          <a:r>
            <a:rPr lang="lv-LV" sz="2400" dirty="0"/>
            <a:t>Health </a:t>
          </a:r>
          <a:endParaRPr lang="en-US" sz="2400" dirty="0"/>
        </a:p>
      </dgm:t>
    </dgm:pt>
    <dgm:pt modelId="{78652BD4-6FEE-4A57-BCAF-6351F68D4654}" type="parTrans" cxnId="{D59528C7-8B60-44B2-B93F-A556931D690C}">
      <dgm:prSet/>
      <dgm:spPr/>
      <dgm:t>
        <a:bodyPr/>
        <a:lstStyle/>
        <a:p>
          <a:endParaRPr lang="en-US"/>
        </a:p>
      </dgm:t>
    </dgm:pt>
    <dgm:pt modelId="{8B93016B-1839-43EC-9A44-22AC05DA81B3}" type="sibTrans" cxnId="{D59528C7-8B60-44B2-B93F-A556931D690C}">
      <dgm:prSet/>
      <dgm:spPr/>
      <dgm:t>
        <a:bodyPr/>
        <a:lstStyle/>
        <a:p>
          <a:endParaRPr lang="en-US"/>
        </a:p>
      </dgm:t>
    </dgm:pt>
    <dgm:pt modelId="{A84564E4-A5A1-41A1-AF5F-48BF3F6FA741}">
      <dgm:prSet phldrT="[Text]" custT="1"/>
      <dgm:spPr/>
      <dgm:t>
        <a:bodyPr/>
        <a:lstStyle/>
        <a:p>
          <a:r>
            <a:rPr lang="lv-LV" sz="1600" dirty="0"/>
            <a:t>Decsions/actions putting oneself or others at risk</a:t>
          </a:r>
          <a:endParaRPr lang="en-US" sz="1600" dirty="0"/>
        </a:p>
      </dgm:t>
    </dgm:pt>
    <dgm:pt modelId="{426D0957-0270-41C3-8C17-28075F1A764F}" type="parTrans" cxnId="{D1A947B1-98B0-437E-B768-8416068CE0A9}">
      <dgm:prSet/>
      <dgm:spPr/>
      <dgm:t>
        <a:bodyPr/>
        <a:lstStyle/>
        <a:p>
          <a:endParaRPr lang="en-US"/>
        </a:p>
      </dgm:t>
    </dgm:pt>
    <dgm:pt modelId="{B077EAE7-FE63-4C7C-A8AD-21F45019BEF0}" type="sibTrans" cxnId="{D1A947B1-98B0-437E-B768-8416068CE0A9}">
      <dgm:prSet/>
      <dgm:spPr/>
      <dgm:t>
        <a:bodyPr/>
        <a:lstStyle/>
        <a:p>
          <a:endParaRPr lang="en-US"/>
        </a:p>
      </dgm:t>
    </dgm:pt>
    <dgm:pt modelId="{F711CCF9-ABFA-4BF0-AA03-E21C9ECE41F6}">
      <dgm:prSet phldrT="[Text]" custT="1"/>
      <dgm:spPr/>
      <dgm:t>
        <a:bodyPr/>
        <a:lstStyle/>
        <a:p>
          <a:r>
            <a:rPr lang="lv-LV" sz="1600" dirty="0"/>
            <a:t>Person in Environment  </a:t>
          </a:r>
          <a:endParaRPr lang="en-US" sz="1600" dirty="0"/>
        </a:p>
      </dgm:t>
    </dgm:pt>
    <dgm:pt modelId="{6CBDC554-E9F9-4182-81EB-3DF62758FC42}" type="parTrans" cxnId="{D58F7925-8E7A-4D63-909B-33FC0386077D}">
      <dgm:prSet/>
      <dgm:spPr/>
      <dgm:t>
        <a:bodyPr/>
        <a:lstStyle/>
        <a:p>
          <a:endParaRPr lang="en-US"/>
        </a:p>
      </dgm:t>
    </dgm:pt>
    <dgm:pt modelId="{36A011C8-BCDF-4124-ABCB-DE30427F4D5E}" type="sibTrans" cxnId="{D58F7925-8E7A-4D63-909B-33FC0386077D}">
      <dgm:prSet/>
      <dgm:spPr/>
      <dgm:t>
        <a:bodyPr/>
        <a:lstStyle/>
        <a:p>
          <a:endParaRPr lang="en-US"/>
        </a:p>
      </dgm:t>
    </dgm:pt>
    <dgm:pt modelId="{BBB4B910-0301-4582-8435-1EB67979326A}">
      <dgm:prSet phldrT="[Text]" custT="1"/>
      <dgm:spPr/>
      <dgm:t>
        <a:bodyPr/>
        <a:lstStyle/>
        <a:p>
          <a:r>
            <a:rPr lang="lv-LV" sz="1800" dirty="0"/>
            <a:t>Abandonment/single parenthood </a:t>
          </a:r>
          <a:endParaRPr lang="en-US" sz="1800" dirty="0"/>
        </a:p>
      </dgm:t>
    </dgm:pt>
    <dgm:pt modelId="{F4B0F657-380F-4BA4-B5AD-CA6280807F0F}" type="parTrans" cxnId="{2728035F-477D-4FB9-B93F-C2583BC730AF}">
      <dgm:prSet/>
      <dgm:spPr/>
      <dgm:t>
        <a:bodyPr/>
        <a:lstStyle/>
        <a:p>
          <a:endParaRPr lang="en-US"/>
        </a:p>
      </dgm:t>
    </dgm:pt>
    <dgm:pt modelId="{B95EC097-C54A-4F68-AEA1-788A96524C37}" type="sibTrans" cxnId="{2728035F-477D-4FB9-B93F-C2583BC730AF}">
      <dgm:prSet/>
      <dgm:spPr/>
      <dgm:t>
        <a:bodyPr/>
        <a:lstStyle/>
        <a:p>
          <a:endParaRPr lang="en-US"/>
        </a:p>
      </dgm:t>
    </dgm:pt>
    <dgm:pt modelId="{71DC8F85-AE42-4918-B20C-04BBB62057C2}">
      <dgm:prSet phldrT="[Text]" custT="1"/>
      <dgm:spPr/>
      <dgm:t>
        <a:bodyPr/>
        <a:lstStyle/>
        <a:p>
          <a:r>
            <a:rPr lang="lv-LV" sz="1800" b="0" dirty="0"/>
            <a:t>Family</a:t>
          </a:r>
          <a:r>
            <a:rPr lang="en-GB" sz="1800" b="0" dirty="0"/>
            <a:t>/</a:t>
          </a:r>
          <a:endParaRPr lang="en-US" sz="1800" b="0" dirty="0"/>
        </a:p>
      </dgm:t>
    </dgm:pt>
    <dgm:pt modelId="{3C24D1D5-8A50-41A2-B3B1-8A368B766030}" type="parTrans" cxnId="{F97052F6-294C-44A7-A9AD-07D62B7F687D}">
      <dgm:prSet/>
      <dgm:spPr/>
      <dgm:t>
        <a:bodyPr/>
        <a:lstStyle/>
        <a:p>
          <a:endParaRPr lang="en-US"/>
        </a:p>
      </dgm:t>
    </dgm:pt>
    <dgm:pt modelId="{F6E8D17D-CDCD-4BED-BC3A-8F20469E7570}" type="sibTrans" cxnId="{F97052F6-294C-44A7-A9AD-07D62B7F687D}">
      <dgm:prSet/>
      <dgm:spPr/>
      <dgm:t>
        <a:bodyPr/>
        <a:lstStyle/>
        <a:p>
          <a:endParaRPr lang="en-US"/>
        </a:p>
      </dgm:t>
    </dgm:pt>
    <dgm:pt modelId="{7F03BE29-BC4B-41EE-AD07-A6B8EFEC53D2}">
      <dgm:prSet phldrT="[Text]" custT="1"/>
      <dgm:spPr/>
      <dgm:t>
        <a:bodyPr/>
        <a:lstStyle/>
        <a:p>
          <a:r>
            <a:rPr lang="en-GB" sz="1800" b="0" dirty="0"/>
            <a:t>partnership</a:t>
          </a:r>
          <a:endParaRPr lang="en-US" sz="1800" b="0" dirty="0"/>
        </a:p>
      </dgm:t>
    </dgm:pt>
    <dgm:pt modelId="{94B7AD5D-3CCF-48F9-95AD-F056D9188F8E}" type="parTrans" cxnId="{EA77F931-3B32-4CDC-8962-10E5EF171A95}">
      <dgm:prSet/>
      <dgm:spPr/>
      <dgm:t>
        <a:bodyPr/>
        <a:lstStyle/>
        <a:p>
          <a:endParaRPr lang="en-GB"/>
        </a:p>
      </dgm:t>
    </dgm:pt>
    <dgm:pt modelId="{505E8D0E-DD47-4A9D-94C0-7F08D6054A4C}" type="sibTrans" cxnId="{EA77F931-3B32-4CDC-8962-10E5EF171A95}">
      <dgm:prSet/>
      <dgm:spPr/>
      <dgm:t>
        <a:bodyPr/>
        <a:lstStyle/>
        <a:p>
          <a:endParaRPr lang="en-GB"/>
        </a:p>
      </dgm:t>
    </dgm:pt>
    <dgm:pt modelId="{420701D5-9D10-4F0C-90FE-38842B674E6D}" type="pres">
      <dgm:prSet presAssocID="{681DA9B0-0FC6-4A63-939B-E7EAD1BB0BB1}" presName="cycleMatrixDiagram" presStyleCnt="0">
        <dgm:presLayoutVars>
          <dgm:chMax val="1"/>
          <dgm:dir/>
          <dgm:animLvl val="lvl"/>
          <dgm:resizeHandles val="exact"/>
        </dgm:presLayoutVars>
      </dgm:prSet>
      <dgm:spPr/>
      <dgm:t>
        <a:bodyPr/>
        <a:lstStyle/>
        <a:p>
          <a:endParaRPr lang="ru-RU"/>
        </a:p>
      </dgm:t>
    </dgm:pt>
    <dgm:pt modelId="{ED8DD53A-CD27-4EDC-A4FD-A5601C585654}" type="pres">
      <dgm:prSet presAssocID="{681DA9B0-0FC6-4A63-939B-E7EAD1BB0BB1}" presName="children" presStyleCnt="0"/>
      <dgm:spPr/>
    </dgm:pt>
    <dgm:pt modelId="{759E3F56-9A9C-47B8-9A47-DFC5297BD409}" type="pres">
      <dgm:prSet presAssocID="{681DA9B0-0FC6-4A63-939B-E7EAD1BB0BB1}" presName="child1group" presStyleCnt="0"/>
      <dgm:spPr/>
    </dgm:pt>
    <dgm:pt modelId="{E76D7647-909C-4F50-A92B-996C7406AC9B}" type="pres">
      <dgm:prSet presAssocID="{681DA9B0-0FC6-4A63-939B-E7EAD1BB0BB1}" presName="child1" presStyleLbl="bgAcc1" presStyleIdx="0" presStyleCnt="4" custLinFactNeighborX="-372"/>
      <dgm:spPr/>
      <dgm:t>
        <a:bodyPr/>
        <a:lstStyle/>
        <a:p>
          <a:endParaRPr lang="ru-RU"/>
        </a:p>
      </dgm:t>
    </dgm:pt>
    <dgm:pt modelId="{5ADFAC88-5E91-4081-B100-ECFDFEA3244D}" type="pres">
      <dgm:prSet presAssocID="{681DA9B0-0FC6-4A63-939B-E7EAD1BB0BB1}" presName="child1Text" presStyleLbl="bgAcc1" presStyleIdx="0" presStyleCnt="4">
        <dgm:presLayoutVars>
          <dgm:bulletEnabled val="1"/>
        </dgm:presLayoutVars>
      </dgm:prSet>
      <dgm:spPr/>
      <dgm:t>
        <a:bodyPr/>
        <a:lstStyle/>
        <a:p>
          <a:endParaRPr lang="ru-RU"/>
        </a:p>
      </dgm:t>
    </dgm:pt>
    <dgm:pt modelId="{184B88F7-1DF4-4E95-BE54-FF1F3D3E29C0}" type="pres">
      <dgm:prSet presAssocID="{681DA9B0-0FC6-4A63-939B-E7EAD1BB0BB1}" presName="child2group" presStyleCnt="0"/>
      <dgm:spPr/>
    </dgm:pt>
    <dgm:pt modelId="{F04DCB1E-4F5A-4B21-9D37-6D1C7ECCF2C9}" type="pres">
      <dgm:prSet presAssocID="{681DA9B0-0FC6-4A63-939B-E7EAD1BB0BB1}" presName="child2" presStyleLbl="bgAcc1" presStyleIdx="1" presStyleCnt="4" custLinFactNeighborX="-4041"/>
      <dgm:spPr/>
      <dgm:t>
        <a:bodyPr/>
        <a:lstStyle/>
        <a:p>
          <a:endParaRPr lang="ru-RU"/>
        </a:p>
      </dgm:t>
    </dgm:pt>
    <dgm:pt modelId="{C21FC521-58C1-40A6-B499-BFA2044D1D06}" type="pres">
      <dgm:prSet presAssocID="{681DA9B0-0FC6-4A63-939B-E7EAD1BB0BB1}" presName="child2Text" presStyleLbl="bgAcc1" presStyleIdx="1" presStyleCnt="4">
        <dgm:presLayoutVars>
          <dgm:bulletEnabled val="1"/>
        </dgm:presLayoutVars>
      </dgm:prSet>
      <dgm:spPr/>
      <dgm:t>
        <a:bodyPr/>
        <a:lstStyle/>
        <a:p>
          <a:endParaRPr lang="ru-RU"/>
        </a:p>
      </dgm:t>
    </dgm:pt>
    <dgm:pt modelId="{731F7D5E-D33A-420B-95D3-AEA01745CDC2}" type="pres">
      <dgm:prSet presAssocID="{681DA9B0-0FC6-4A63-939B-E7EAD1BB0BB1}" presName="child3group" presStyleCnt="0"/>
      <dgm:spPr/>
    </dgm:pt>
    <dgm:pt modelId="{FDD66630-CCB9-4D0F-8F49-C902B8D9E01A}" type="pres">
      <dgm:prSet presAssocID="{681DA9B0-0FC6-4A63-939B-E7EAD1BB0BB1}" presName="child3" presStyleLbl="bgAcc1" presStyleIdx="2" presStyleCnt="4"/>
      <dgm:spPr/>
      <dgm:t>
        <a:bodyPr/>
        <a:lstStyle/>
        <a:p>
          <a:endParaRPr lang="ru-RU"/>
        </a:p>
      </dgm:t>
    </dgm:pt>
    <dgm:pt modelId="{7247B331-55DB-4778-B1FE-8DF4A1E78B60}" type="pres">
      <dgm:prSet presAssocID="{681DA9B0-0FC6-4A63-939B-E7EAD1BB0BB1}" presName="child3Text" presStyleLbl="bgAcc1" presStyleIdx="2" presStyleCnt="4">
        <dgm:presLayoutVars>
          <dgm:bulletEnabled val="1"/>
        </dgm:presLayoutVars>
      </dgm:prSet>
      <dgm:spPr/>
      <dgm:t>
        <a:bodyPr/>
        <a:lstStyle/>
        <a:p>
          <a:endParaRPr lang="ru-RU"/>
        </a:p>
      </dgm:t>
    </dgm:pt>
    <dgm:pt modelId="{F5CBFB6D-211A-4890-B4BE-465AF0167CF7}" type="pres">
      <dgm:prSet presAssocID="{681DA9B0-0FC6-4A63-939B-E7EAD1BB0BB1}" presName="child4group" presStyleCnt="0"/>
      <dgm:spPr/>
    </dgm:pt>
    <dgm:pt modelId="{AB3011BF-BC72-4442-8AF5-B87A5050D850}" type="pres">
      <dgm:prSet presAssocID="{681DA9B0-0FC6-4A63-939B-E7EAD1BB0BB1}" presName="child4" presStyleLbl="bgAcc1" presStyleIdx="3" presStyleCnt="4"/>
      <dgm:spPr/>
      <dgm:t>
        <a:bodyPr/>
        <a:lstStyle/>
        <a:p>
          <a:endParaRPr lang="ru-RU"/>
        </a:p>
      </dgm:t>
    </dgm:pt>
    <dgm:pt modelId="{5B4948BE-5CD2-458E-B29E-B8EF5815BA10}" type="pres">
      <dgm:prSet presAssocID="{681DA9B0-0FC6-4A63-939B-E7EAD1BB0BB1}" presName="child4Text" presStyleLbl="bgAcc1" presStyleIdx="3" presStyleCnt="4">
        <dgm:presLayoutVars>
          <dgm:bulletEnabled val="1"/>
        </dgm:presLayoutVars>
      </dgm:prSet>
      <dgm:spPr/>
      <dgm:t>
        <a:bodyPr/>
        <a:lstStyle/>
        <a:p>
          <a:endParaRPr lang="ru-RU"/>
        </a:p>
      </dgm:t>
    </dgm:pt>
    <dgm:pt modelId="{25A4A0DC-DD2F-4CA2-BBAE-6F22D17ECFB5}" type="pres">
      <dgm:prSet presAssocID="{681DA9B0-0FC6-4A63-939B-E7EAD1BB0BB1}" presName="childPlaceholder" presStyleCnt="0"/>
      <dgm:spPr/>
    </dgm:pt>
    <dgm:pt modelId="{40A5D280-1D76-4318-B983-7FF0B860E50D}" type="pres">
      <dgm:prSet presAssocID="{681DA9B0-0FC6-4A63-939B-E7EAD1BB0BB1}" presName="circle" presStyleCnt="0"/>
      <dgm:spPr/>
    </dgm:pt>
    <dgm:pt modelId="{48087EF2-5E02-4506-B3A4-C94E8DF6DE89}" type="pres">
      <dgm:prSet presAssocID="{681DA9B0-0FC6-4A63-939B-E7EAD1BB0BB1}" presName="quadrant1" presStyleLbl="node1" presStyleIdx="0" presStyleCnt="4">
        <dgm:presLayoutVars>
          <dgm:chMax val="1"/>
          <dgm:bulletEnabled val="1"/>
        </dgm:presLayoutVars>
      </dgm:prSet>
      <dgm:spPr/>
      <dgm:t>
        <a:bodyPr/>
        <a:lstStyle/>
        <a:p>
          <a:endParaRPr lang="ru-RU"/>
        </a:p>
      </dgm:t>
    </dgm:pt>
    <dgm:pt modelId="{E7F967ED-5951-4CB3-91D8-38089DA86ED4}" type="pres">
      <dgm:prSet presAssocID="{681DA9B0-0FC6-4A63-939B-E7EAD1BB0BB1}" presName="quadrant2" presStyleLbl="node1" presStyleIdx="1" presStyleCnt="4">
        <dgm:presLayoutVars>
          <dgm:chMax val="1"/>
          <dgm:bulletEnabled val="1"/>
        </dgm:presLayoutVars>
      </dgm:prSet>
      <dgm:spPr/>
      <dgm:t>
        <a:bodyPr/>
        <a:lstStyle/>
        <a:p>
          <a:endParaRPr lang="ru-RU"/>
        </a:p>
      </dgm:t>
    </dgm:pt>
    <dgm:pt modelId="{2B6E998F-1049-45F0-96CD-72AFEB8A7078}" type="pres">
      <dgm:prSet presAssocID="{681DA9B0-0FC6-4A63-939B-E7EAD1BB0BB1}" presName="quadrant3" presStyleLbl="node1" presStyleIdx="2" presStyleCnt="4">
        <dgm:presLayoutVars>
          <dgm:chMax val="1"/>
          <dgm:bulletEnabled val="1"/>
        </dgm:presLayoutVars>
      </dgm:prSet>
      <dgm:spPr/>
      <dgm:t>
        <a:bodyPr/>
        <a:lstStyle/>
        <a:p>
          <a:endParaRPr lang="ru-RU"/>
        </a:p>
      </dgm:t>
    </dgm:pt>
    <dgm:pt modelId="{6ECB0C19-B762-4DA2-970D-50E47ABC7D52}" type="pres">
      <dgm:prSet presAssocID="{681DA9B0-0FC6-4A63-939B-E7EAD1BB0BB1}" presName="quadrant4" presStyleLbl="node1" presStyleIdx="3" presStyleCnt="4">
        <dgm:presLayoutVars>
          <dgm:chMax val="1"/>
          <dgm:bulletEnabled val="1"/>
        </dgm:presLayoutVars>
      </dgm:prSet>
      <dgm:spPr/>
      <dgm:t>
        <a:bodyPr/>
        <a:lstStyle/>
        <a:p>
          <a:endParaRPr lang="ru-RU"/>
        </a:p>
      </dgm:t>
    </dgm:pt>
    <dgm:pt modelId="{3EB743E3-0479-4148-8D9C-EE5121AE217E}" type="pres">
      <dgm:prSet presAssocID="{681DA9B0-0FC6-4A63-939B-E7EAD1BB0BB1}" presName="quadrantPlaceholder" presStyleCnt="0"/>
      <dgm:spPr/>
    </dgm:pt>
    <dgm:pt modelId="{8B6FA992-3035-4E9D-A669-87E538C04A8D}" type="pres">
      <dgm:prSet presAssocID="{681DA9B0-0FC6-4A63-939B-E7EAD1BB0BB1}" presName="center1" presStyleLbl="fgShp" presStyleIdx="0" presStyleCnt="2">
        <dgm:style>
          <a:lnRef idx="3">
            <a:schemeClr val="lt1"/>
          </a:lnRef>
          <a:fillRef idx="1">
            <a:schemeClr val="accent1"/>
          </a:fillRef>
          <a:effectRef idx="1">
            <a:schemeClr val="accent1"/>
          </a:effectRef>
          <a:fontRef idx="minor">
            <a:schemeClr val="lt1"/>
          </a:fontRef>
        </dgm:style>
      </dgm:prSet>
      <dgm:spPr>
        <a:solidFill>
          <a:schemeClr val="accent2"/>
        </a:solidFill>
        <a:ln>
          <a:solidFill>
            <a:srgbClr val="FF0000"/>
          </a:solidFill>
        </a:ln>
      </dgm:spPr>
    </dgm:pt>
    <dgm:pt modelId="{F54F8E76-94FA-49C7-AFD1-58BA9D6EB684}" type="pres">
      <dgm:prSet presAssocID="{681DA9B0-0FC6-4A63-939B-E7EAD1BB0BB1}" presName="center2" presStyleLbl="fgShp" presStyleIdx="1" presStyleCnt="2"/>
      <dgm:spPr>
        <a:solidFill>
          <a:schemeClr val="accent2"/>
        </a:solidFill>
        <a:ln>
          <a:solidFill>
            <a:schemeClr val="accent1"/>
          </a:solidFill>
        </a:ln>
      </dgm:spPr>
    </dgm:pt>
  </dgm:ptLst>
  <dgm:cxnLst>
    <dgm:cxn modelId="{F3F205EA-2663-42E5-8840-165D78BFE114}" type="presOf" srcId="{F711CCF9-ABFA-4BF0-AA03-E21C9ECE41F6}" destId="{7247B331-55DB-4778-B1FE-8DF4A1E78B60}" srcOrd="1" destOrd="0" presId="urn:microsoft.com/office/officeart/2005/8/layout/cycle4"/>
    <dgm:cxn modelId="{50F77755-37AE-48F4-929D-9C8E404D91E2}" srcId="{681DA9B0-0FC6-4A63-939B-E7EAD1BB0BB1}" destId="{3C9013DB-C229-4031-A19D-9B11EB0AAAC3}" srcOrd="0" destOrd="0" parTransId="{714EE449-80BB-4D59-88F4-8FEEF0787478}" sibTransId="{601FC7BC-6A12-402F-B268-50C0310FFDC0}"/>
    <dgm:cxn modelId="{A1E02D3D-A24F-4DAC-9D51-7F2831EB7C5C}" srcId="{681DA9B0-0FC6-4A63-939B-E7EAD1BB0BB1}" destId="{635CAF5F-673A-4CAE-89F8-70D6CE638D31}" srcOrd="1" destOrd="0" parTransId="{C5ADE1B5-ED9B-4A01-AE38-0DDD263AB260}" sibTransId="{B7CF776A-A99D-4EE0-A729-E4E2ADA6E59B}"/>
    <dgm:cxn modelId="{42CEB0D2-C092-4D97-8A30-1232891DA7B7}" type="presOf" srcId="{BBB4B910-0301-4582-8435-1EB67979326A}" destId="{6ECB0C19-B762-4DA2-970D-50E47ABC7D52}" srcOrd="0" destOrd="0" presId="urn:microsoft.com/office/officeart/2005/8/layout/cycle4"/>
    <dgm:cxn modelId="{F97052F6-294C-44A7-A9AD-07D62B7F687D}" srcId="{BBB4B910-0301-4582-8435-1EB67979326A}" destId="{71DC8F85-AE42-4918-B20C-04BBB62057C2}" srcOrd="0" destOrd="0" parTransId="{3C24D1D5-8A50-41A2-B3B1-8A368B766030}" sibTransId="{F6E8D17D-CDCD-4BED-BC3A-8F20469E7570}"/>
    <dgm:cxn modelId="{57332AB9-C458-45CE-8346-C69130A3B7DA}" type="presOf" srcId="{7F03BE29-BC4B-41EE-AD07-A6B8EFEC53D2}" destId="{AB3011BF-BC72-4442-8AF5-B87A5050D850}" srcOrd="0" destOrd="1" presId="urn:microsoft.com/office/officeart/2005/8/layout/cycle4"/>
    <dgm:cxn modelId="{D59528C7-8B60-44B2-B93F-A556931D690C}" srcId="{635CAF5F-673A-4CAE-89F8-70D6CE638D31}" destId="{20F2FEBD-4521-4037-B996-6C0847C8139A}" srcOrd="0" destOrd="0" parTransId="{78652BD4-6FEE-4A57-BCAF-6351F68D4654}" sibTransId="{8B93016B-1839-43EC-9A44-22AC05DA81B3}"/>
    <dgm:cxn modelId="{2A61E6BA-02B0-4879-93C4-5D4AB9D42F3A}" type="presOf" srcId="{F711CCF9-ABFA-4BF0-AA03-E21C9ECE41F6}" destId="{FDD66630-CCB9-4D0F-8F49-C902B8D9E01A}" srcOrd="0" destOrd="0" presId="urn:microsoft.com/office/officeart/2005/8/layout/cycle4"/>
    <dgm:cxn modelId="{D1A947B1-98B0-437E-B768-8416068CE0A9}" srcId="{681DA9B0-0FC6-4A63-939B-E7EAD1BB0BB1}" destId="{A84564E4-A5A1-41A1-AF5F-48BF3F6FA741}" srcOrd="2" destOrd="0" parTransId="{426D0957-0270-41C3-8C17-28075F1A764F}" sibTransId="{B077EAE7-FE63-4C7C-A8AD-21F45019BEF0}"/>
    <dgm:cxn modelId="{C4A2D99B-7745-4CB9-92BF-E98E45BF1650}" type="presOf" srcId="{20F2FEBD-4521-4037-B996-6C0847C8139A}" destId="{C21FC521-58C1-40A6-B499-BFA2044D1D06}" srcOrd="1" destOrd="0" presId="urn:microsoft.com/office/officeart/2005/8/layout/cycle4"/>
    <dgm:cxn modelId="{9D5D68F5-4CBB-4349-B160-1EB52B7EDEDA}" type="presOf" srcId="{7F03BE29-BC4B-41EE-AD07-A6B8EFEC53D2}" destId="{5B4948BE-5CD2-458E-B29E-B8EF5815BA10}" srcOrd="1" destOrd="1" presId="urn:microsoft.com/office/officeart/2005/8/layout/cycle4"/>
    <dgm:cxn modelId="{077EFC8F-32AA-48B0-81A6-F36F20A5EF89}" type="presOf" srcId="{635CAF5F-673A-4CAE-89F8-70D6CE638D31}" destId="{E7F967ED-5951-4CB3-91D8-38089DA86ED4}" srcOrd="0" destOrd="0" presId="urn:microsoft.com/office/officeart/2005/8/layout/cycle4"/>
    <dgm:cxn modelId="{EA77F931-3B32-4CDC-8962-10E5EF171A95}" srcId="{BBB4B910-0301-4582-8435-1EB67979326A}" destId="{7F03BE29-BC4B-41EE-AD07-A6B8EFEC53D2}" srcOrd="1" destOrd="0" parTransId="{94B7AD5D-3CCF-48F9-95AD-F056D9188F8E}" sibTransId="{505E8D0E-DD47-4A9D-94C0-7F08D6054A4C}"/>
    <dgm:cxn modelId="{2728035F-477D-4FB9-B93F-C2583BC730AF}" srcId="{681DA9B0-0FC6-4A63-939B-E7EAD1BB0BB1}" destId="{BBB4B910-0301-4582-8435-1EB67979326A}" srcOrd="3" destOrd="0" parTransId="{F4B0F657-380F-4BA4-B5AD-CA6280807F0F}" sibTransId="{B95EC097-C54A-4F68-AEA1-788A96524C37}"/>
    <dgm:cxn modelId="{D43CC6DD-1C2E-47DD-9516-C1699F75C814}" srcId="{3C9013DB-C229-4031-A19D-9B11EB0AAAC3}" destId="{2EDC7DD5-3709-4F9C-A98A-41000D667089}" srcOrd="0" destOrd="0" parTransId="{A4A5462B-989E-4ED4-BAE5-8D0B38F93B54}" sibTransId="{9B7A2323-17DC-40B5-B37A-4CB99331989C}"/>
    <dgm:cxn modelId="{917EC7F9-BF14-48BF-8161-6A53B394921C}" type="presOf" srcId="{3C9013DB-C229-4031-A19D-9B11EB0AAAC3}" destId="{48087EF2-5E02-4506-B3A4-C94E8DF6DE89}" srcOrd="0" destOrd="0" presId="urn:microsoft.com/office/officeart/2005/8/layout/cycle4"/>
    <dgm:cxn modelId="{834B2BFE-CE59-4B48-9DB1-E98C6FC3374F}" type="presOf" srcId="{2EDC7DD5-3709-4F9C-A98A-41000D667089}" destId="{5ADFAC88-5E91-4081-B100-ECFDFEA3244D}" srcOrd="1" destOrd="0" presId="urn:microsoft.com/office/officeart/2005/8/layout/cycle4"/>
    <dgm:cxn modelId="{83CE5690-0587-4F3F-B950-EFF915812A37}" type="presOf" srcId="{71DC8F85-AE42-4918-B20C-04BBB62057C2}" destId="{AB3011BF-BC72-4442-8AF5-B87A5050D850}" srcOrd="0" destOrd="0" presId="urn:microsoft.com/office/officeart/2005/8/layout/cycle4"/>
    <dgm:cxn modelId="{D58F7925-8E7A-4D63-909B-33FC0386077D}" srcId="{A84564E4-A5A1-41A1-AF5F-48BF3F6FA741}" destId="{F711CCF9-ABFA-4BF0-AA03-E21C9ECE41F6}" srcOrd="0" destOrd="0" parTransId="{6CBDC554-E9F9-4182-81EB-3DF62758FC42}" sibTransId="{36A011C8-BCDF-4124-ABCB-DE30427F4D5E}"/>
    <dgm:cxn modelId="{9F7DDEE6-8FD5-462B-985F-9499CA645C03}" type="presOf" srcId="{681DA9B0-0FC6-4A63-939B-E7EAD1BB0BB1}" destId="{420701D5-9D10-4F0C-90FE-38842B674E6D}" srcOrd="0" destOrd="0" presId="urn:microsoft.com/office/officeart/2005/8/layout/cycle4"/>
    <dgm:cxn modelId="{30369A0C-8AE9-45E8-AE4F-B502DB1B09E3}" type="presOf" srcId="{20F2FEBD-4521-4037-B996-6C0847C8139A}" destId="{F04DCB1E-4F5A-4B21-9D37-6D1C7ECCF2C9}" srcOrd="0" destOrd="0" presId="urn:microsoft.com/office/officeart/2005/8/layout/cycle4"/>
    <dgm:cxn modelId="{3BFCAFDD-AAC2-4AC2-8E51-EF43E975BB7B}" type="presOf" srcId="{A84564E4-A5A1-41A1-AF5F-48BF3F6FA741}" destId="{2B6E998F-1049-45F0-96CD-72AFEB8A7078}" srcOrd="0" destOrd="0" presId="urn:microsoft.com/office/officeart/2005/8/layout/cycle4"/>
    <dgm:cxn modelId="{CB7A4746-A057-4D74-A3B9-10AD2A34CB39}" type="presOf" srcId="{71DC8F85-AE42-4918-B20C-04BBB62057C2}" destId="{5B4948BE-5CD2-458E-B29E-B8EF5815BA10}" srcOrd="1" destOrd="0" presId="urn:microsoft.com/office/officeart/2005/8/layout/cycle4"/>
    <dgm:cxn modelId="{4B1C5783-480A-4D0D-9782-AB3D506F74C4}" type="presOf" srcId="{2EDC7DD5-3709-4F9C-A98A-41000D667089}" destId="{E76D7647-909C-4F50-A92B-996C7406AC9B}" srcOrd="0" destOrd="0" presId="urn:microsoft.com/office/officeart/2005/8/layout/cycle4"/>
    <dgm:cxn modelId="{29FBEA1C-C382-4E4F-A786-11C75A107CCB}" type="presParOf" srcId="{420701D5-9D10-4F0C-90FE-38842B674E6D}" destId="{ED8DD53A-CD27-4EDC-A4FD-A5601C585654}" srcOrd="0" destOrd="0" presId="urn:microsoft.com/office/officeart/2005/8/layout/cycle4"/>
    <dgm:cxn modelId="{6689CB04-95FF-4FEE-B122-52FE4D6EC0BB}" type="presParOf" srcId="{ED8DD53A-CD27-4EDC-A4FD-A5601C585654}" destId="{759E3F56-9A9C-47B8-9A47-DFC5297BD409}" srcOrd="0" destOrd="0" presId="urn:microsoft.com/office/officeart/2005/8/layout/cycle4"/>
    <dgm:cxn modelId="{F1C5B203-5EA4-4B2E-8573-0C3E6FA486A0}" type="presParOf" srcId="{759E3F56-9A9C-47B8-9A47-DFC5297BD409}" destId="{E76D7647-909C-4F50-A92B-996C7406AC9B}" srcOrd="0" destOrd="0" presId="urn:microsoft.com/office/officeart/2005/8/layout/cycle4"/>
    <dgm:cxn modelId="{EE95C132-4B01-4EA1-9454-E5F03955D40C}" type="presParOf" srcId="{759E3F56-9A9C-47B8-9A47-DFC5297BD409}" destId="{5ADFAC88-5E91-4081-B100-ECFDFEA3244D}" srcOrd="1" destOrd="0" presId="urn:microsoft.com/office/officeart/2005/8/layout/cycle4"/>
    <dgm:cxn modelId="{2758776E-D460-4755-B3CF-C40BA16C64FE}" type="presParOf" srcId="{ED8DD53A-CD27-4EDC-A4FD-A5601C585654}" destId="{184B88F7-1DF4-4E95-BE54-FF1F3D3E29C0}" srcOrd="1" destOrd="0" presId="urn:microsoft.com/office/officeart/2005/8/layout/cycle4"/>
    <dgm:cxn modelId="{CD117A75-829D-47FF-9567-B2DD8F2AAAE5}" type="presParOf" srcId="{184B88F7-1DF4-4E95-BE54-FF1F3D3E29C0}" destId="{F04DCB1E-4F5A-4B21-9D37-6D1C7ECCF2C9}" srcOrd="0" destOrd="0" presId="urn:microsoft.com/office/officeart/2005/8/layout/cycle4"/>
    <dgm:cxn modelId="{B1BB27ED-B49E-45D9-8F31-522E5A1ED402}" type="presParOf" srcId="{184B88F7-1DF4-4E95-BE54-FF1F3D3E29C0}" destId="{C21FC521-58C1-40A6-B499-BFA2044D1D06}" srcOrd="1" destOrd="0" presId="urn:microsoft.com/office/officeart/2005/8/layout/cycle4"/>
    <dgm:cxn modelId="{9501132D-3709-4462-9C44-E00C4F48505A}" type="presParOf" srcId="{ED8DD53A-CD27-4EDC-A4FD-A5601C585654}" destId="{731F7D5E-D33A-420B-95D3-AEA01745CDC2}" srcOrd="2" destOrd="0" presId="urn:microsoft.com/office/officeart/2005/8/layout/cycle4"/>
    <dgm:cxn modelId="{04649AE2-2510-496C-9F17-F449C2EB2409}" type="presParOf" srcId="{731F7D5E-D33A-420B-95D3-AEA01745CDC2}" destId="{FDD66630-CCB9-4D0F-8F49-C902B8D9E01A}" srcOrd="0" destOrd="0" presId="urn:microsoft.com/office/officeart/2005/8/layout/cycle4"/>
    <dgm:cxn modelId="{658F9A18-D3F2-48FC-AD6E-0E12B4012F8A}" type="presParOf" srcId="{731F7D5E-D33A-420B-95D3-AEA01745CDC2}" destId="{7247B331-55DB-4778-B1FE-8DF4A1E78B60}" srcOrd="1" destOrd="0" presId="urn:microsoft.com/office/officeart/2005/8/layout/cycle4"/>
    <dgm:cxn modelId="{358E6898-752F-4774-BCA0-E116471F973D}" type="presParOf" srcId="{ED8DD53A-CD27-4EDC-A4FD-A5601C585654}" destId="{F5CBFB6D-211A-4890-B4BE-465AF0167CF7}" srcOrd="3" destOrd="0" presId="urn:microsoft.com/office/officeart/2005/8/layout/cycle4"/>
    <dgm:cxn modelId="{77294372-FECA-4456-9B4B-70E1E4AD6903}" type="presParOf" srcId="{F5CBFB6D-211A-4890-B4BE-465AF0167CF7}" destId="{AB3011BF-BC72-4442-8AF5-B87A5050D850}" srcOrd="0" destOrd="0" presId="urn:microsoft.com/office/officeart/2005/8/layout/cycle4"/>
    <dgm:cxn modelId="{46498D87-50CA-4B8B-A08B-307132ED0769}" type="presParOf" srcId="{F5CBFB6D-211A-4890-B4BE-465AF0167CF7}" destId="{5B4948BE-5CD2-458E-B29E-B8EF5815BA10}" srcOrd="1" destOrd="0" presId="urn:microsoft.com/office/officeart/2005/8/layout/cycle4"/>
    <dgm:cxn modelId="{52F69EB0-51F9-4E53-86BC-C8D9BC07C1A8}" type="presParOf" srcId="{ED8DD53A-CD27-4EDC-A4FD-A5601C585654}" destId="{25A4A0DC-DD2F-4CA2-BBAE-6F22D17ECFB5}" srcOrd="4" destOrd="0" presId="urn:microsoft.com/office/officeart/2005/8/layout/cycle4"/>
    <dgm:cxn modelId="{733DCE2E-B280-447E-B8C6-85AD925802DF}" type="presParOf" srcId="{420701D5-9D10-4F0C-90FE-38842B674E6D}" destId="{40A5D280-1D76-4318-B983-7FF0B860E50D}" srcOrd="1" destOrd="0" presId="urn:microsoft.com/office/officeart/2005/8/layout/cycle4"/>
    <dgm:cxn modelId="{A00162C5-3640-402A-93BC-139DEC967132}" type="presParOf" srcId="{40A5D280-1D76-4318-B983-7FF0B860E50D}" destId="{48087EF2-5E02-4506-B3A4-C94E8DF6DE89}" srcOrd="0" destOrd="0" presId="urn:microsoft.com/office/officeart/2005/8/layout/cycle4"/>
    <dgm:cxn modelId="{1BA6D7D4-9ED3-41CC-B5DD-1719BE46AFFF}" type="presParOf" srcId="{40A5D280-1D76-4318-B983-7FF0B860E50D}" destId="{E7F967ED-5951-4CB3-91D8-38089DA86ED4}" srcOrd="1" destOrd="0" presId="urn:microsoft.com/office/officeart/2005/8/layout/cycle4"/>
    <dgm:cxn modelId="{5380FEDB-019E-4410-8C3E-734D3F51B49B}" type="presParOf" srcId="{40A5D280-1D76-4318-B983-7FF0B860E50D}" destId="{2B6E998F-1049-45F0-96CD-72AFEB8A7078}" srcOrd="2" destOrd="0" presId="urn:microsoft.com/office/officeart/2005/8/layout/cycle4"/>
    <dgm:cxn modelId="{1C477B44-179C-4FE9-88F0-00657C20E869}" type="presParOf" srcId="{40A5D280-1D76-4318-B983-7FF0B860E50D}" destId="{6ECB0C19-B762-4DA2-970D-50E47ABC7D52}" srcOrd="3" destOrd="0" presId="urn:microsoft.com/office/officeart/2005/8/layout/cycle4"/>
    <dgm:cxn modelId="{F162888C-CD1D-4BF3-A9BF-E81D277DAEE3}" type="presParOf" srcId="{40A5D280-1D76-4318-B983-7FF0B860E50D}" destId="{3EB743E3-0479-4148-8D9C-EE5121AE217E}" srcOrd="4" destOrd="0" presId="urn:microsoft.com/office/officeart/2005/8/layout/cycle4"/>
    <dgm:cxn modelId="{CBC6AC85-EF82-406B-B997-5C3166B4553F}" type="presParOf" srcId="{420701D5-9D10-4F0C-90FE-38842B674E6D}" destId="{8B6FA992-3035-4E9D-A669-87E538C04A8D}" srcOrd="2" destOrd="0" presId="urn:microsoft.com/office/officeart/2005/8/layout/cycle4"/>
    <dgm:cxn modelId="{37E472D5-7880-498E-9889-E24A051D78A1}" type="presParOf" srcId="{420701D5-9D10-4F0C-90FE-38842B674E6D}" destId="{F54F8E76-94FA-49C7-AFD1-58BA9D6EB684}"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5C6E79-F451-4ED8-9DA0-81D0A52E65F4}"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lv-LV"/>
        </a:p>
      </dgm:t>
    </dgm:pt>
    <dgm:pt modelId="{95A69E06-60B2-4C32-BD46-879E0861DD54}">
      <dgm:prSet phldrT="[Text]" custT="1"/>
      <dgm:spPr/>
      <dgm:t>
        <a:bodyPr/>
        <a:lstStyle/>
        <a:p>
          <a:r>
            <a:rPr lang="en-GB" sz="1800" b="1" dirty="0"/>
            <a:t>Individual welfare</a:t>
          </a:r>
          <a:endParaRPr lang="lv-LV" sz="1800" b="1" dirty="0"/>
        </a:p>
      </dgm:t>
    </dgm:pt>
    <dgm:pt modelId="{6419CF96-E94A-4256-8A67-2F406C601D3D}" type="parTrans" cxnId="{43F2D147-0DF2-4946-9585-38121559DE3F}">
      <dgm:prSet/>
      <dgm:spPr/>
      <dgm:t>
        <a:bodyPr/>
        <a:lstStyle/>
        <a:p>
          <a:endParaRPr lang="lv-LV"/>
        </a:p>
      </dgm:t>
    </dgm:pt>
    <dgm:pt modelId="{5A6466D7-323A-43D2-8063-FEF3E9FEF408}" type="sibTrans" cxnId="{43F2D147-0DF2-4946-9585-38121559DE3F}">
      <dgm:prSet/>
      <dgm:spPr/>
      <dgm:t>
        <a:bodyPr/>
        <a:lstStyle/>
        <a:p>
          <a:endParaRPr lang="lv-LV"/>
        </a:p>
      </dgm:t>
    </dgm:pt>
    <dgm:pt modelId="{E7582E5B-C204-4DAB-823F-75297048ABEC}">
      <dgm:prSet phldrT="[Text]" custT="1"/>
      <dgm:spPr/>
      <dgm:t>
        <a:bodyPr/>
        <a:lstStyle/>
        <a:p>
          <a:r>
            <a:rPr lang="en-GB" sz="1800" b="1" dirty="0"/>
            <a:t>Market</a:t>
          </a:r>
          <a:endParaRPr lang="lv-LV" sz="1800" b="1" dirty="0"/>
        </a:p>
      </dgm:t>
    </dgm:pt>
    <dgm:pt modelId="{AD138988-6489-4200-B171-FC798CAF676C}" type="parTrans" cxnId="{7D89568A-B7D7-4F46-837F-7C33C35ADF99}">
      <dgm:prSet/>
      <dgm:spPr/>
      <dgm:t>
        <a:bodyPr/>
        <a:lstStyle/>
        <a:p>
          <a:endParaRPr lang="lv-LV"/>
        </a:p>
      </dgm:t>
    </dgm:pt>
    <dgm:pt modelId="{35039235-2FE2-48D1-BE8B-DED7472C7FE6}" type="sibTrans" cxnId="{7D89568A-B7D7-4F46-837F-7C33C35ADF99}">
      <dgm:prSet/>
      <dgm:spPr/>
      <dgm:t>
        <a:bodyPr/>
        <a:lstStyle/>
        <a:p>
          <a:endParaRPr lang="lv-LV"/>
        </a:p>
      </dgm:t>
    </dgm:pt>
    <dgm:pt modelId="{B7DF63E0-1B5B-4889-81FD-C3CD4AF24F5C}">
      <dgm:prSet phldrT="[Text]"/>
      <dgm:spPr/>
      <dgm:t>
        <a:bodyPr/>
        <a:lstStyle/>
        <a:p>
          <a:r>
            <a:rPr lang="en-GB" dirty="0"/>
            <a:t>Participation org-s</a:t>
          </a:r>
          <a:endParaRPr lang="lv-LV" dirty="0"/>
        </a:p>
      </dgm:t>
    </dgm:pt>
    <dgm:pt modelId="{625CCAF2-A99E-4E82-89EC-DD63CAD864CA}" type="parTrans" cxnId="{670553C9-EA14-4DC5-89D3-77503CC49000}">
      <dgm:prSet/>
      <dgm:spPr/>
      <dgm:t>
        <a:bodyPr/>
        <a:lstStyle/>
        <a:p>
          <a:endParaRPr lang="lv-LV"/>
        </a:p>
      </dgm:t>
    </dgm:pt>
    <dgm:pt modelId="{B0900FD6-7045-4DDE-B60F-9C91FAD219C4}" type="sibTrans" cxnId="{670553C9-EA14-4DC5-89D3-77503CC49000}">
      <dgm:prSet/>
      <dgm:spPr/>
      <dgm:t>
        <a:bodyPr/>
        <a:lstStyle/>
        <a:p>
          <a:endParaRPr lang="lv-LV"/>
        </a:p>
      </dgm:t>
    </dgm:pt>
    <dgm:pt modelId="{0B084E20-5FDF-443A-9678-0A90E3E120A3}">
      <dgm:prSet phldrT="[Text]"/>
      <dgm:spPr/>
      <dgm:t>
        <a:bodyPr/>
        <a:lstStyle/>
        <a:p>
          <a:r>
            <a:rPr lang="en-GB" dirty="0"/>
            <a:t>Relatives, friends, informal networks  </a:t>
          </a:r>
          <a:endParaRPr lang="lv-LV" dirty="0"/>
        </a:p>
      </dgm:t>
    </dgm:pt>
    <dgm:pt modelId="{C5C17EC3-68BA-414F-8C0C-08E1FB01247F}" type="parTrans" cxnId="{B285E92D-38CB-4CFD-9C77-6AC27CCDCE5A}">
      <dgm:prSet/>
      <dgm:spPr/>
      <dgm:t>
        <a:bodyPr/>
        <a:lstStyle/>
        <a:p>
          <a:endParaRPr lang="lv-LV"/>
        </a:p>
      </dgm:t>
    </dgm:pt>
    <dgm:pt modelId="{A9D07611-99FF-46C1-BED1-D88A89B6BD30}" type="sibTrans" cxnId="{B285E92D-38CB-4CFD-9C77-6AC27CCDCE5A}">
      <dgm:prSet/>
      <dgm:spPr/>
      <dgm:t>
        <a:bodyPr/>
        <a:lstStyle/>
        <a:p>
          <a:endParaRPr lang="lv-LV"/>
        </a:p>
      </dgm:t>
    </dgm:pt>
    <dgm:pt modelId="{7C2AE27B-7B7E-4284-994F-F7B9F7F7058D}">
      <dgm:prSet phldrT="[Text]" custT="1"/>
      <dgm:spPr/>
      <dgm:t>
        <a:bodyPr/>
        <a:lstStyle/>
        <a:p>
          <a:r>
            <a:rPr lang="en-GB" sz="1800" dirty="0"/>
            <a:t> </a:t>
          </a:r>
          <a:r>
            <a:rPr lang="en-GB" sz="1800" b="1" dirty="0"/>
            <a:t>The State </a:t>
          </a:r>
          <a:endParaRPr lang="lv-LV" sz="1800" b="1" dirty="0"/>
        </a:p>
      </dgm:t>
    </dgm:pt>
    <dgm:pt modelId="{0083C9F6-4664-4318-8469-F122175964EF}" type="parTrans" cxnId="{FE05CB9F-6C5A-4361-B98A-867A64ACA86D}">
      <dgm:prSet/>
      <dgm:spPr/>
      <dgm:t>
        <a:bodyPr/>
        <a:lstStyle/>
        <a:p>
          <a:endParaRPr lang="lv-LV"/>
        </a:p>
      </dgm:t>
    </dgm:pt>
    <dgm:pt modelId="{3A01A3EF-1875-4F76-ADCE-1AAED9148708}" type="sibTrans" cxnId="{FE05CB9F-6C5A-4361-B98A-867A64ACA86D}">
      <dgm:prSet/>
      <dgm:spPr/>
      <dgm:t>
        <a:bodyPr/>
        <a:lstStyle/>
        <a:p>
          <a:endParaRPr lang="lv-LV"/>
        </a:p>
      </dgm:t>
    </dgm:pt>
    <dgm:pt modelId="{08C264DB-5961-4C21-8DE8-5A1C5B797016}">
      <dgm:prSet phldrT="[Text]" custT="1"/>
      <dgm:spPr/>
      <dgm:t>
        <a:bodyPr/>
        <a:lstStyle/>
        <a:p>
          <a:r>
            <a:rPr lang="en-GB" sz="1800" b="1" dirty="0"/>
            <a:t>Family </a:t>
          </a:r>
          <a:endParaRPr lang="lv-LV" sz="1800" b="1" dirty="0"/>
        </a:p>
      </dgm:t>
    </dgm:pt>
    <dgm:pt modelId="{121DBC74-0007-44AF-A543-D5D03D3D9F98}" type="parTrans" cxnId="{601F0011-3749-4607-AF96-4FCE86F57422}">
      <dgm:prSet/>
      <dgm:spPr/>
      <dgm:t>
        <a:bodyPr/>
        <a:lstStyle/>
        <a:p>
          <a:endParaRPr lang="lv-LV"/>
        </a:p>
      </dgm:t>
    </dgm:pt>
    <dgm:pt modelId="{5D85396C-CC1C-4B8F-ADAF-8908DA662656}" type="sibTrans" cxnId="{601F0011-3749-4607-AF96-4FCE86F57422}">
      <dgm:prSet/>
      <dgm:spPr/>
      <dgm:t>
        <a:bodyPr/>
        <a:lstStyle/>
        <a:p>
          <a:endParaRPr lang="lv-LV"/>
        </a:p>
      </dgm:t>
    </dgm:pt>
    <dgm:pt modelId="{D9C49670-2814-41F1-8335-A29C0AC598C1}">
      <dgm:prSet phldrT="[Text]" custT="1"/>
      <dgm:spPr/>
      <dgm:t>
        <a:bodyPr/>
        <a:lstStyle/>
        <a:p>
          <a:r>
            <a:rPr lang="en-GB" sz="1400" b="1" dirty="0"/>
            <a:t>Municipality </a:t>
          </a:r>
          <a:endParaRPr lang="lv-LV" sz="1400" b="1" dirty="0"/>
        </a:p>
      </dgm:t>
    </dgm:pt>
    <dgm:pt modelId="{85710DD5-EB38-4663-976E-37AF51241873}" type="parTrans" cxnId="{763F286B-E481-48E0-AEA0-3032642A6E82}">
      <dgm:prSet/>
      <dgm:spPr/>
      <dgm:t>
        <a:bodyPr/>
        <a:lstStyle/>
        <a:p>
          <a:endParaRPr lang="lv-LV"/>
        </a:p>
      </dgm:t>
    </dgm:pt>
    <dgm:pt modelId="{4DC80CE6-61EE-4B23-BA8B-B08892741585}" type="sibTrans" cxnId="{763F286B-E481-48E0-AEA0-3032642A6E82}">
      <dgm:prSet/>
      <dgm:spPr/>
      <dgm:t>
        <a:bodyPr/>
        <a:lstStyle/>
        <a:p>
          <a:endParaRPr lang="lv-LV"/>
        </a:p>
      </dgm:t>
    </dgm:pt>
    <dgm:pt modelId="{9E9ABFDF-CFBF-4A25-82E4-A12D0AE96D14}" type="pres">
      <dgm:prSet presAssocID="{205C6E79-F451-4ED8-9DA0-81D0A52E65F4}" presName="Name0" presStyleCnt="0">
        <dgm:presLayoutVars>
          <dgm:chMax val="1"/>
          <dgm:chPref val="1"/>
          <dgm:dir/>
          <dgm:animOne val="branch"/>
          <dgm:animLvl val="lvl"/>
        </dgm:presLayoutVars>
      </dgm:prSet>
      <dgm:spPr/>
      <dgm:t>
        <a:bodyPr/>
        <a:lstStyle/>
        <a:p>
          <a:endParaRPr lang="ru-RU"/>
        </a:p>
      </dgm:t>
    </dgm:pt>
    <dgm:pt modelId="{FC1E1C56-7ECF-4C35-8703-5B7EF5A26FD2}" type="pres">
      <dgm:prSet presAssocID="{95A69E06-60B2-4C32-BD46-879E0861DD54}" presName="Parent" presStyleLbl="node0" presStyleIdx="0" presStyleCnt="1">
        <dgm:presLayoutVars>
          <dgm:chMax val="6"/>
          <dgm:chPref val="6"/>
        </dgm:presLayoutVars>
      </dgm:prSet>
      <dgm:spPr/>
      <dgm:t>
        <a:bodyPr/>
        <a:lstStyle/>
        <a:p>
          <a:endParaRPr lang="ru-RU"/>
        </a:p>
      </dgm:t>
    </dgm:pt>
    <dgm:pt modelId="{EB9D45F6-2B7E-4851-B082-F62568C3D3E8}" type="pres">
      <dgm:prSet presAssocID="{E7582E5B-C204-4DAB-823F-75297048ABEC}" presName="Accent1" presStyleCnt="0"/>
      <dgm:spPr/>
    </dgm:pt>
    <dgm:pt modelId="{E4FAA63A-02D7-4D64-A9F0-9998FB8F5B85}" type="pres">
      <dgm:prSet presAssocID="{E7582E5B-C204-4DAB-823F-75297048ABEC}" presName="Accent" presStyleLbl="bgShp" presStyleIdx="0" presStyleCnt="6"/>
      <dgm:spPr/>
    </dgm:pt>
    <dgm:pt modelId="{9C8998AD-EC56-4FA0-9474-D2C749F8E0B3}" type="pres">
      <dgm:prSet presAssocID="{E7582E5B-C204-4DAB-823F-75297048ABEC}" presName="Child1" presStyleLbl="node1" presStyleIdx="0" presStyleCnt="6" custLinFactNeighborX="503" custLinFactNeighborY="1482">
        <dgm:presLayoutVars>
          <dgm:chMax val="0"/>
          <dgm:chPref val="0"/>
          <dgm:bulletEnabled val="1"/>
        </dgm:presLayoutVars>
      </dgm:prSet>
      <dgm:spPr/>
      <dgm:t>
        <a:bodyPr/>
        <a:lstStyle/>
        <a:p>
          <a:endParaRPr lang="ru-RU"/>
        </a:p>
      </dgm:t>
    </dgm:pt>
    <dgm:pt modelId="{3318ECD2-1CB9-4EF4-A1FB-AE1B63305D1A}" type="pres">
      <dgm:prSet presAssocID="{B7DF63E0-1B5B-4889-81FD-C3CD4AF24F5C}" presName="Accent2" presStyleCnt="0"/>
      <dgm:spPr/>
    </dgm:pt>
    <dgm:pt modelId="{ADDAA3A6-9271-41FA-B038-43561C77732B}" type="pres">
      <dgm:prSet presAssocID="{B7DF63E0-1B5B-4889-81FD-C3CD4AF24F5C}" presName="Accent" presStyleLbl="bgShp" presStyleIdx="1" presStyleCnt="6"/>
      <dgm:spPr/>
    </dgm:pt>
    <dgm:pt modelId="{A33DB092-AEFC-401A-8F56-A16B6FBD8E90}" type="pres">
      <dgm:prSet presAssocID="{B7DF63E0-1B5B-4889-81FD-C3CD4AF24F5C}" presName="Child2" presStyleLbl="node1" presStyleIdx="1" presStyleCnt="6">
        <dgm:presLayoutVars>
          <dgm:chMax val="0"/>
          <dgm:chPref val="0"/>
          <dgm:bulletEnabled val="1"/>
        </dgm:presLayoutVars>
      </dgm:prSet>
      <dgm:spPr/>
      <dgm:t>
        <a:bodyPr/>
        <a:lstStyle/>
        <a:p>
          <a:endParaRPr lang="ru-RU"/>
        </a:p>
      </dgm:t>
    </dgm:pt>
    <dgm:pt modelId="{B8A69E9F-FCC6-47C6-8AB9-1038B38F4783}" type="pres">
      <dgm:prSet presAssocID="{0B084E20-5FDF-443A-9678-0A90E3E120A3}" presName="Accent3" presStyleCnt="0"/>
      <dgm:spPr/>
    </dgm:pt>
    <dgm:pt modelId="{28DCEE18-1743-4CB2-9DC3-900BE97380A1}" type="pres">
      <dgm:prSet presAssocID="{0B084E20-5FDF-443A-9678-0A90E3E120A3}" presName="Accent" presStyleLbl="bgShp" presStyleIdx="2" presStyleCnt="6"/>
      <dgm:spPr/>
    </dgm:pt>
    <dgm:pt modelId="{D03FA1CA-2E53-49D4-A59F-F130C778295B}" type="pres">
      <dgm:prSet presAssocID="{0B084E20-5FDF-443A-9678-0A90E3E120A3}" presName="Child3" presStyleLbl="node1" presStyleIdx="2" presStyleCnt="6">
        <dgm:presLayoutVars>
          <dgm:chMax val="0"/>
          <dgm:chPref val="0"/>
          <dgm:bulletEnabled val="1"/>
        </dgm:presLayoutVars>
      </dgm:prSet>
      <dgm:spPr/>
      <dgm:t>
        <a:bodyPr/>
        <a:lstStyle/>
        <a:p>
          <a:endParaRPr lang="ru-RU"/>
        </a:p>
      </dgm:t>
    </dgm:pt>
    <dgm:pt modelId="{BADDB1E1-3B62-4386-93F0-E5E0B3793737}" type="pres">
      <dgm:prSet presAssocID="{7C2AE27B-7B7E-4284-994F-F7B9F7F7058D}" presName="Accent4" presStyleCnt="0"/>
      <dgm:spPr/>
    </dgm:pt>
    <dgm:pt modelId="{86058CE7-38C8-44F9-9042-D93441F5866F}" type="pres">
      <dgm:prSet presAssocID="{7C2AE27B-7B7E-4284-994F-F7B9F7F7058D}" presName="Accent" presStyleLbl="bgShp" presStyleIdx="3" presStyleCnt="6"/>
      <dgm:spPr/>
    </dgm:pt>
    <dgm:pt modelId="{DE607D73-74F2-4962-BB37-A3F861936444}" type="pres">
      <dgm:prSet presAssocID="{7C2AE27B-7B7E-4284-994F-F7B9F7F7058D}" presName="Child4" presStyleLbl="node1" presStyleIdx="3" presStyleCnt="6">
        <dgm:presLayoutVars>
          <dgm:chMax val="0"/>
          <dgm:chPref val="0"/>
          <dgm:bulletEnabled val="1"/>
        </dgm:presLayoutVars>
      </dgm:prSet>
      <dgm:spPr/>
      <dgm:t>
        <a:bodyPr/>
        <a:lstStyle/>
        <a:p>
          <a:endParaRPr lang="ru-RU"/>
        </a:p>
      </dgm:t>
    </dgm:pt>
    <dgm:pt modelId="{382B88F2-9C73-4E60-961D-BBED4AE0F00D}" type="pres">
      <dgm:prSet presAssocID="{08C264DB-5961-4C21-8DE8-5A1C5B797016}" presName="Accent5" presStyleCnt="0"/>
      <dgm:spPr/>
    </dgm:pt>
    <dgm:pt modelId="{C92FAAF8-EACA-441D-A4E4-1A5FA74EE0C8}" type="pres">
      <dgm:prSet presAssocID="{08C264DB-5961-4C21-8DE8-5A1C5B797016}" presName="Accent" presStyleLbl="bgShp" presStyleIdx="4" presStyleCnt="6"/>
      <dgm:spPr/>
    </dgm:pt>
    <dgm:pt modelId="{945D8BA2-299C-471E-880D-3B62075C0E87}" type="pres">
      <dgm:prSet presAssocID="{08C264DB-5961-4C21-8DE8-5A1C5B797016}" presName="Child5" presStyleLbl="node1" presStyleIdx="4" presStyleCnt="6">
        <dgm:presLayoutVars>
          <dgm:chMax val="0"/>
          <dgm:chPref val="0"/>
          <dgm:bulletEnabled val="1"/>
        </dgm:presLayoutVars>
      </dgm:prSet>
      <dgm:spPr/>
      <dgm:t>
        <a:bodyPr/>
        <a:lstStyle/>
        <a:p>
          <a:endParaRPr lang="ru-RU"/>
        </a:p>
      </dgm:t>
    </dgm:pt>
    <dgm:pt modelId="{8C32052A-4264-49D9-8334-23A3555C21CC}" type="pres">
      <dgm:prSet presAssocID="{D9C49670-2814-41F1-8335-A29C0AC598C1}" presName="Accent6" presStyleCnt="0"/>
      <dgm:spPr/>
    </dgm:pt>
    <dgm:pt modelId="{EF810559-3723-4947-B436-81F87C809C64}" type="pres">
      <dgm:prSet presAssocID="{D9C49670-2814-41F1-8335-A29C0AC598C1}" presName="Accent" presStyleLbl="bgShp" presStyleIdx="5" presStyleCnt="6"/>
      <dgm:spPr/>
    </dgm:pt>
    <dgm:pt modelId="{621EBFD2-9F4A-4979-91ED-248052E2DAD9}" type="pres">
      <dgm:prSet presAssocID="{D9C49670-2814-41F1-8335-A29C0AC598C1}" presName="Child6" presStyleLbl="node1" presStyleIdx="5" presStyleCnt="6">
        <dgm:presLayoutVars>
          <dgm:chMax val="0"/>
          <dgm:chPref val="0"/>
          <dgm:bulletEnabled val="1"/>
        </dgm:presLayoutVars>
      </dgm:prSet>
      <dgm:spPr/>
      <dgm:t>
        <a:bodyPr/>
        <a:lstStyle/>
        <a:p>
          <a:endParaRPr lang="ru-RU"/>
        </a:p>
      </dgm:t>
    </dgm:pt>
  </dgm:ptLst>
  <dgm:cxnLst>
    <dgm:cxn modelId="{7D89568A-B7D7-4F46-837F-7C33C35ADF99}" srcId="{95A69E06-60B2-4C32-BD46-879E0861DD54}" destId="{E7582E5B-C204-4DAB-823F-75297048ABEC}" srcOrd="0" destOrd="0" parTransId="{AD138988-6489-4200-B171-FC798CAF676C}" sibTransId="{35039235-2FE2-48D1-BE8B-DED7472C7FE6}"/>
    <dgm:cxn modelId="{B244DB8F-EC76-4CD2-A674-2792ECDAD15E}" type="presOf" srcId="{95A69E06-60B2-4C32-BD46-879E0861DD54}" destId="{FC1E1C56-7ECF-4C35-8703-5B7EF5A26FD2}" srcOrd="0" destOrd="0" presId="urn:microsoft.com/office/officeart/2011/layout/HexagonRadial"/>
    <dgm:cxn modelId="{C4C3ADE9-9D6A-4A56-AD30-A1C1DE1C1D5C}" type="presOf" srcId="{08C264DB-5961-4C21-8DE8-5A1C5B797016}" destId="{945D8BA2-299C-471E-880D-3B62075C0E87}" srcOrd="0" destOrd="0" presId="urn:microsoft.com/office/officeart/2011/layout/HexagonRadial"/>
    <dgm:cxn modelId="{43F2D147-0DF2-4946-9585-38121559DE3F}" srcId="{205C6E79-F451-4ED8-9DA0-81D0A52E65F4}" destId="{95A69E06-60B2-4C32-BD46-879E0861DD54}" srcOrd="0" destOrd="0" parTransId="{6419CF96-E94A-4256-8A67-2F406C601D3D}" sibTransId="{5A6466D7-323A-43D2-8063-FEF3E9FEF408}"/>
    <dgm:cxn modelId="{EAE3246A-77C5-4D3A-8FAB-1F7FF6E00CF4}" type="presOf" srcId="{E7582E5B-C204-4DAB-823F-75297048ABEC}" destId="{9C8998AD-EC56-4FA0-9474-D2C749F8E0B3}" srcOrd="0" destOrd="0" presId="urn:microsoft.com/office/officeart/2011/layout/HexagonRadial"/>
    <dgm:cxn modelId="{B285E92D-38CB-4CFD-9C77-6AC27CCDCE5A}" srcId="{95A69E06-60B2-4C32-BD46-879E0861DD54}" destId="{0B084E20-5FDF-443A-9678-0A90E3E120A3}" srcOrd="2" destOrd="0" parTransId="{C5C17EC3-68BA-414F-8C0C-08E1FB01247F}" sibTransId="{A9D07611-99FF-46C1-BED1-D88A89B6BD30}"/>
    <dgm:cxn modelId="{601F0011-3749-4607-AF96-4FCE86F57422}" srcId="{95A69E06-60B2-4C32-BD46-879E0861DD54}" destId="{08C264DB-5961-4C21-8DE8-5A1C5B797016}" srcOrd="4" destOrd="0" parTransId="{121DBC74-0007-44AF-A543-D5D03D3D9F98}" sibTransId="{5D85396C-CC1C-4B8F-ADAF-8908DA662656}"/>
    <dgm:cxn modelId="{A8941165-B580-4725-88C4-0A29F0107C83}" type="presOf" srcId="{205C6E79-F451-4ED8-9DA0-81D0A52E65F4}" destId="{9E9ABFDF-CFBF-4A25-82E4-A12D0AE96D14}" srcOrd="0" destOrd="0" presId="urn:microsoft.com/office/officeart/2011/layout/HexagonRadial"/>
    <dgm:cxn modelId="{B1993398-9C88-452D-BB0B-52AFB0AEA106}" type="presOf" srcId="{7C2AE27B-7B7E-4284-994F-F7B9F7F7058D}" destId="{DE607D73-74F2-4962-BB37-A3F861936444}" srcOrd="0" destOrd="0" presId="urn:microsoft.com/office/officeart/2011/layout/HexagonRadial"/>
    <dgm:cxn modelId="{763F286B-E481-48E0-AEA0-3032642A6E82}" srcId="{95A69E06-60B2-4C32-BD46-879E0861DD54}" destId="{D9C49670-2814-41F1-8335-A29C0AC598C1}" srcOrd="5" destOrd="0" parTransId="{85710DD5-EB38-4663-976E-37AF51241873}" sibTransId="{4DC80CE6-61EE-4B23-BA8B-B08892741585}"/>
    <dgm:cxn modelId="{FE05CB9F-6C5A-4361-B98A-867A64ACA86D}" srcId="{95A69E06-60B2-4C32-BD46-879E0861DD54}" destId="{7C2AE27B-7B7E-4284-994F-F7B9F7F7058D}" srcOrd="3" destOrd="0" parTransId="{0083C9F6-4664-4318-8469-F122175964EF}" sibTransId="{3A01A3EF-1875-4F76-ADCE-1AAED9148708}"/>
    <dgm:cxn modelId="{9473F079-F719-44E7-BC4D-C5C8CFBABE3D}" type="presOf" srcId="{D9C49670-2814-41F1-8335-A29C0AC598C1}" destId="{621EBFD2-9F4A-4979-91ED-248052E2DAD9}" srcOrd="0" destOrd="0" presId="urn:microsoft.com/office/officeart/2011/layout/HexagonRadial"/>
    <dgm:cxn modelId="{670553C9-EA14-4DC5-89D3-77503CC49000}" srcId="{95A69E06-60B2-4C32-BD46-879E0861DD54}" destId="{B7DF63E0-1B5B-4889-81FD-C3CD4AF24F5C}" srcOrd="1" destOrd="0" parTransId="{625CCAF2-A99E-4E82-89EC-DD63CAD864CA}" sibTransId="{B0900FD6-7045-4DDE-B60F-9C91FAD219C4}"/>
    <dgm:cxn modelId="{F43E4322-8B7B-4ED3-97DB-83F955A6D49F}" type="presOf" srcId="{B7DF63E0-1B5B-4889-81FD-C3CD4AF24F5C}" destId="{A33DB092-AEFC-401A-8F56-A16B6FBD8E90}" srcOrd="0" destOrd="0" presId="urn:microsoft.com/office/officeart/2011/layout/HexagonRadial"/>
    <dgm:cxn modelId="{F811618B-2054-43F0-B164-0D60EA71B008}" type="presOf" srcId="{0B084E20-5FDF-443A-9678-0A90E3E120A3}" destId="{D03FA1CA-2E53-49D4-A59F-F130C778295B}" srcOrd="0" destOrd="0" presId="urn:microsoft.com/office/officeart/2011/layout/HexagonRadial"/>
    <dgm:cxn modelId="{E3BDED8E-DE1F-443C-A0E1-D8D7AFAAA806}" type="presParOf" srcId="{9E9ABFDF-CFBF-4A25-82E4-A12D0AE96D14}" destId="{FC1E1C56-7ECF-4C35-8703-5B7EF5A26FD2}" srcOrd="0" destOrd="0" presId="urn:microsoft.com/office/officeart/2011/layout/HexagonRadial"/>
    <dgm:cxn modelId="{7C8AC92B-219B-4E57-976D-ACB315B3D75D}" type="presParOf" srcId="{9E9ABFDF-CFBF-4A25-82E4-A12D0AE96D14}" destId="{EB9D45F6-2B7E-4851-B082-F62568C3D3E8}" srcOrd="1" destOrd="0" presId="urn:microsoft.com/office/officeart/2011/layout/HexagonRadial"/>
    <dgm:cxn modelId="{79DDCF5A-40C1-4B43-BA22-BA9B4A6863F0}" type="presParOf" srcId="{EB9D45F6-2B7E-4851-B082-F62568C3D3E8}" destId="{E4FAA63A-02D7-4D64-A9F0-9998FB8F5B85}" srcOrd="0" destOrd="0" presId="urn:microsoft.com/office/officeart/2011/layout/HexagonRadial"/>
    <dgm:cxn modelId="{3DF390AF-4669-4F62-AD10-93089F50D002}" type="presParOf" srcId="{9E9ABFDF-CFBF-4A25-82E4-A12D0AE96D14}" destId="{9C8998AD-EC56-4FA0-9474-D2C749F8E0B3}" srcOrd="2" destOrd="0" presId="urn:microsoft.com/office/officeart/2011/layout/HexagonRadial"/>
    <dgm:cxn modelId="{6ECA4BC7-527B-4C1E-A3B2-D0444998144C}" type="presParOf" srcId="{9E9ABFDF-CFBF-4A25-82E4-A12D0AE96D14}" destId="{3318ECD2-1CB9-4EF4-A1FB-AE1B63305D1A}" srcOrd="3" destOrd="0" presId="urn:microsoft.com/office/officeart/2011/layout/HexagonRadial"/>
    <dgm:cxn modelId="{423DDE32-9716-46FC-9328-07FF2DE225B0}" type="presParOf" srcId="{3318ECD2-1CB9-4EF4-A1FB-AE1B63305D1A}" destId="{ADDAA3A6-9271-41FA-B038-43561C77732B}" srcOrd="0" destOrd="0" presId="urn:microsoft.com/office/officeart/2011/layout/HexagonRadial"/>
    <dgm:cxn modelId="{CF84A954-9EB1-4CC4-AD1E-11E73681AF4E}" type="presParOf" srcId="{9E9ABFDF-CFBF-4A25-82E4-A12D0AE96D14}" destId="{A33DB092-AEFC-401A-8F56-A16B6FBD8E90}" srcOrd="4" destOrd="0" presId="urn:microsoft.com/office/officeart/2011/layout/HexagonRadial"/>
    <dgm:cxn modelId="{766030BF-6A04-4A49-B68A-862033E6D67F}" type="presParOf" srcId="{9E9ABFDF-CFBF-4A25-82E4-A12D0AE96D14}" destId="{B8A69E9F-FCC6-47C6-8AB9-1038B38F4783}" srcOrd="5" destOrd="0" presId="urn:microsoft.com/office/officeart/2011/layout/HexagonRadial"/>
    <dgm:cxn modelId="{B06E1B07-FDAF-4254-B281-EC8230AA65B9}" type="presParOf" srcId="{B8A69E9F-FCC6-47C6-8AB9-1038B38F4783}" destId="{28DCEE18-1743-4CB2-9DC3-900BE97380A1}" srcOrd="0" destOrd="0" presId="urn:microsoft.com/office/officeart/2011/layout/HexagonRadial"/>
    <dgm:cxn modelId="{2B4B015D-BFE0-4C23-B22F-B6A92CBE7508}" type="presParOf" srcId="{9E9ABFDF-CFBF-4A25-82E4-A12D0AE96D14}" destId="{D03FA1CA-2E53-49D4-A59F-F130C778295B}" srcOrd="6" destOrd="0" presId="urn:microsoft.com/office/officeart/2011/layout/HexagonRadial"/>
    <dgm:cxn modelId="{E1C36256-0765-4480-8C8D-36467F9B24B1}" type="presParOf" srcId="{9E9ABFDF-CFBF-4A25-82E4-A12D0AE96D14}" destId="{BADDB1E1-3B62-4386-93F0-E5E0B3793737}" srcOrd="7" destOrd="0" presId="urn:microsoft.com/office/officeart/2011/layout/HexagonRadial"/>
    <dgm:cxn modelId="{E6D613D8-E007-4F96-ABEA-3007B34A8D76}" type="presParOf" srcId="{BADDB1E1-3B62-4386-93F0-E5E0B3793737}" destId="{86058CE7-38C8-44F9-9042-D93441F5866F}" srcOrd="0" destOrd="0" presId="urn:microsoft.com/office/officeart/2011/layout/HexagonRadial"/>
    <dgm:cxn modelId="{7EDCA674-AC5E-4FBC-9EF9-A04E8EC3D321}" type="presParOf" srcId="{9E9ABFDF-CFBF-4A25-82E4-A12D0AE96D14}" destId="{DE607D73-74F2-4962-BB37-A3F861936444}" srcOrd="8" destOrd="0" presId="urn:microsoft.com/office/officeart/2011/layout/HexagonRadial"/>
    <dgm:cxn modelId="{D99FE11E-B559-49BC-908A-BE910BC2E0DF}" type="presParOf" srcId="{9E9ABFDF-CFBF-4A25-82E4-A12D0AE96D14}" destId="{382B88F2-9C73-4E60-961D-BBED4AE0F00D}" srcOrd="9" destOrd="0" presId="urn:microsoft.com/office/officeart/2011/layout/HexagonRadial"/>
    <dgm:cxn modelId="{A6CFE1A5-E030-4C23-BC6C-6BD89D9B70F2}" type="presParOf" srcId="{382B88F2-9C73-4E60-961D-BBED4AE0F00D}" destId="{C92FAAF8-EACA-441D-A4E4-1A5FA74EE0C8}" srcOrd="0" destOrd="0" presId="urn:microsoft.com/office/officeart/2011/layout/HexagonRadial"/>
    <dgm:cxn modelId="{2A3B7F8A-3F98-47F8-8342-4BCB0CB1D318}" type="presParOf" srcId="{9E9ABFDF-CFBF-4A25-82E4-A12D0AE96D14}" destId="{945D8BA2-299C-471E-880D-3B62075C0E87}" srcOrd="10" destOrd="0" presId="urn:microsoft.com/office/officeart/2011/layout/HexagonRadial"/>
    <dgm:cxn modelId="{229D36EC-048E-47BF-B9D0-58E1DCFF361E}" type="presParOf" srcId="{9E9ABFDF-CFBF-4A25-82E4-A12D0AE96D14}" destId="{8C32052A-4264-49D9-8334-23A3555C21CC}" srcOrd="11" destOrd="0" presId="urn:microsoft.com/office/officeart/2011/layout/HexagonRadial"/>
    <dgm:cxn modelId="{0CD0031D-F830-4E84-8F36-210ACD135B7C}" type="presParOf" srcId="{8C32052A-4264-49D9-8334-23A3555C21CC}" destId="{EF810559-3723-4947-B436-81F87C809C64}" srcOrd="0" destOrd="0" presId="urn:microsoft.com/office/officeart/2011/layout/HexagonRadial"/>
    <dgm:cxn modelId="{44F7059D-097D-4536-9E1D-69A948F27DE8}" type="presParOf" srcId="{9E9ABFDF-CFBF-4A25-82E4-A12D0AE96D14}" destId="{621EBFD2-9F4A-4979-91ED-248052E2DAD9}"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D66630-CCB9-4D0F-8F49-C902B8D9E01A}">
      <dsp:nvSpPr>
        <dsp:cNvPr id="0" name=""/>
        <dsp:cNvSpPr/>
      </dsp:nvSpPr>
      <dsp:spPr>
        <a:xfrm>
          <a:off x="3894677" y="3493916"/>
          <a:ext cx="2387060" cy="154627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lv-LV" sz="1600" kern="1200" dirty="0"/>
            <a:t>Person in Environment  </a:t>
          </a:r>
          <a:endParaRPr lang="en-US" sz="1600" kern="1200" dirty="0"/>
        </a:p>
      </dsp:txBody>
      <dsp:txXfrm>
        <a:off x="4644762" y="3914452"/>
        <a:ext cx="1603008" cy="1091771"/>
      </dsp:txXfrm>
    </dsp:sp>
    <dsp:sp modelId="{AB3011BF-BC72-4442-8AF5-B87A5050D850}">
      <dsp:nvSpPr>
        <dsp:cNvPr id="0" name=""/>
        <dsp:cNvSpPr/>
      </dsp:nvSpPr>
      <dsp:spPr>
        <a:xfrm>
          <a:off x="0" y="3493916"/>
          <a:ext cx="2387060" cy="154627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lv-LV" sz="1800" b="0" kern="1200" dirty="0"/>
            <a:t>Family</a:t>
          </a:r>
          <a:r>
            <a:rPr lang="en-GB" sz="1800" b="0" kern="1200" dirty="0"/>
            <a:t>/</a:t>
          </a:r>
          <a:endParaRPr lang="en-US" sz="1800" b="0" kern="1200" dirty="0"/>
        </a:p>
        <a:p>
          <a:pPr marL="171450" lvl="1" indent="-171450" algn="l" defTabSz="800100">
            <a:lnSpc>
              <a:spcPct val="90000"/>
            </a:lnSpc>
            <a:spcBef>
              <a:spcPct val="0"/>
            </a:spcBef>
            <a:spcAft>
              <a:spcPct val="15000"/>
            </a:spcAft>
            <a:buChar char="••"/>
          </a:pPr>
          <a:r>
            <a:rPr lang="en-GB" sz="1800" b="0" kern="1200" dirty="0"/>
            <a:t>partnership</a:t>
          </a:r>
          <a:endParaRPr lang="en-US" sz="1800" b="0" kern="1200" dirty="0"/>
        </a:p>
      </dsp:txBody>
      <dsp:txXfrm>
        <a:off x="33967" y="3914452"/>
        <a:ext cx="1603008" cy="1091771"/>
      </dsp:txXfrm>
    </dsp:sp>
    <dsp:sp modelId="{F04DCB1E-4F5A-4B21-9D37-6D1C7ECCF2C9}">
      <dsp:nvSpPr>
        <dsp:cNvPr id="0" name=""/>
        <dsp:cNvSpPr/>
      </dsp:nvSpPr>
      <dsp:spPr>
        <a:xfrm>
          <a:off x="3798216" y="208084"/>
          <a:ext cx="2387060" cy="154627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228600" lvl="1" indent="-228600" algn="l" defTabSz="1066800">
            <a:lnSpc>
              <a:spcPct val="90000"/>
            </a:lnSpc>
            <a:spcBef>
              <a:spcPct val="0"/>
            </a:spcBef>
            <a:spcAft>
              <a:spcPct val="15000"/>
            </a:spcAft>
            <a:buChar char="••"/>
          </a:pPr>
          <a:r>
            <a:rPr lang="lv-LV" sz="2400" kern="1200" dirty="0"/>
            <a:t>Health </a:t>
          </a:r>
          <a:endParaRPr lang="en-US" sz="2400" kern="1200" dirty="0"/>
        </a:p>
      </dsp:txBody>
      <dsp:txXfrm>
        <a:off x="4548301" y="242051"/>
        <a:ext cx="1603008" cy="1091771"/>
      </dsp:txXfrm>
    </dsp:sp>
    <dsp:sp modelId="{E76D7647-909C-4F50-A92B-996C7406AC9B}">
      <dsp:nvSpPr>
        <dsp:cNvPr id="0" name=""/>
        <dsp:cNvSpPr/>
      </dsp:nvSpPr>
      <dsp:spPr>
        <a:xfrm>
          <a:off x="0" y="208084"/>
          <a:ext cx="2387060" cy="154627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228600" lvl="1" indent="-228600" algn="l" defTabSz="1066800">
            <a:lnSpc>
              <a:spcPct val="90000"/>
            </a:lnSpc>
            <a:spcBef>
              <a:spcPct val="0"/>
            </a:spcBef>
            <a:spcAft>
              <a:spcPct val="15000"/>
            </a:spcAft>
            <a:buChar char="••"/>
          </a:pPr>
          <a:r>
            <a:rPr lang="lv-LV" sz="2400" kern="1200" dirty="0"/>
            <a:t>Age</a:t>
          </a:r>
          <a:endParaRPr lang="en-US" sz="2400" kern="1200" dirty="0"/>
        </a:p>
      </dsp:txBody>
      <dsp:txXfrm>
        <a:off x="33967" y="242051"/>
        <a:ext cx="1603008" cy="1091771"/>
      </dsp:txXfrm>
    </dsp:sp>
    <dsp:sp modelId="{48087EF2-5E02-4506-B3A4-C94E8DF6DE89}">
      <dsp:nvSpPr>
        <dsp:cNvPr id="0" name=""/>
        <dsp:cNvSpPr/>
      </dsp:nvSpPr>
      <dsp:spPr>
        <a:xfrm>
          <a:off x="1000245" y="483514"/>
          <a:ext cx="2092301" cy="2092301"/>
        </a:xfrm>
        <a:prstGeom prst="pieWedg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lv-LV" sz="3600" kern="1200" dirty="0"/>
            <a:t>Old age </a:t>
          </a:r>
          <a:endParaRPr lang="en-US" sz="3600" kern="1200" dirty="0"/>
        </a:p>
      </dsp:txBody>
      <dsp:txXfrm>
        <a:off x="1613066" y="1096335"/>
        <a:ext cx="1479480" cy="1479480"/>
      </dsp:txXfrm>
    </dsp:sp>
    <dsp:sp modelId="{E7F967ED-5951-4CB3-91D8-38089DA86ED4}">
      <dsp:nvSpPr>
        <dsp:cNvPr id="0" name=""/>
        <dsp:cNvSpPr/>
      </dsp:nvSpPr>
      <dsp:spPr>
        <a:xfrm rot="5400000">
          <a:off x="3189190" y="483514"/>
          <a:ext cx="2092301" cy="2092301"/>
        </a:xfrm>
        <a:prstGeom prst="pieWedg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lv-LV" sz="1600" kern="1200" dirty="0"/>
            <a:t>Illnesses,</a:t>
          </a:r>
        </a:p>
        <a:p>
          <a:pPr lvl="0" algn="ctr" defTabSz="711200">
            <a:lnSpc>
              <a:spcPct val="90000"/>
            </a:lnSpc>
            <a:spcBef>
              <a:spcPct val="0"/>
            </a:spcBef>
            <a:spcAft>
              <a:spcPct val="35000"/>
            </a:spcAft>
          </a:pPr>
          <a:r>
            <a:rPr lang="lv-LV" sz="1600" kern="1200" dirty="0"/>
            <a:t>unhealthy habits,</a:t>
          </a:r>
        </a:p>
        <a:p>
          <a:pPr lvl="0" algn="ctr" defTabSz="711200">
            <a:lnSpc>
              <a:spcPct val="90000"/>
            </a:lnSpc>
            <a:spcBef>
              <a:spcPct val="0"/>
            </a:spcBef>
            <a:spcAft>
              <a:spcPct val="35000"/>
            </a:spcAft>
          </a:pPr>
          <a:r>
            <a:rPr lang="lv-LV" sz="1600" kern="1200" dirty="0"/>
            <a:t>accidents</a:t>
          </a:r>
          <a:endParaRPr lang="en-US" sz="1600" kern="1200" dirty="0"/>
        </a:p>
      </dsp:txBody>
      <dsp:txXfrm rot="-5400000">
        <a:off x="3189190" y="1096335"/>
        <a:ext cx="1479480" cy="1479480"/>
      </dsp:txXfrm>
    </dsp:sp>
    <dsp:sp modelId="{2B6E998F-1049-45F0-96CD-72AFEB8A7078}">
      <dsp:nvSpPr>
        <dsp:cNvPr id="0" name=""/>
        <dsp:cNvSpPr/>
      </dsp:nvSpPr>
      <dsp:spPr>
        <a:xfrm rot="10800000">
          <a:off x="3189190" y="2672458"/>
          <a:ext cx="2092301" cy="2092301"/>
        </a:xfrm>
        <a:prstGeom prst="pieWedg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lv-LV" sz="1600" kern="1200" dirty="0"/>
            <a:t>Decsions/actions putting oneself or others at risk</a:t>
          </a:r>
          <a:endParaRPr lang="en-US" sz="1600" kern="1200" dirty="0"/>
        </a:p>
      </dsp:txBody>
      <dsp:txXfrm rot="10800000">
        <a:off x="3189190" y="2672458"/>
        <a:ext cx="1479480" cy="1479480"/>
      </dsp:txXfrm>
    </dsp:sp>
    <dsp:sp modelId="{6ECB0C19-B762-4DA2-970D-50E47ABC7D52}">
      <dsp:nvSpPr>
        <dsp:cNvPr id="0" name=""/>
        <dsp:cNvSpPr/>
      </dsp:nvSpPr>
      <dsp:spPr>
        <a:xfrm rot="16200000">
          <a:off x="1000245" y="2672458"/>
          <a:ext cx="2092301" cy="2092301"/>
        </a:xfrm>
        <a:prstGeom prst="pieWedg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lv-LV" sz="1800" kern="1200" dirty="0"/>
            <a:t>Abandonment/single parenthood </a:t>
          </a:r>
          <a:endParaRPr lang="en-US" sz="1800" kern="1200" dirty="0"/>
        </a:p>
      </dsp:txBody>
      <dsp:txXfrm rot="5400000">
        <a:off x="1613066" y="2672458"/>
        <a:ext cx="1479480" cy="1479480"/>
      </dsp:txXfrm>
    </dsp:sp>
    <dsp:sp modelId="{8B6FA992-3035-4E9D-A669-87E538C04A8D}">
      <dsp:nvSpPr>
        <dsp:cNvPr id="0" name=""/>
        <dsp:cNvSpPr/>
      </dsp:nvSpPr>
      <dsp:spPr>
        <a:xfrm>
          <a:off x="2779669" y="2189247"/>
          <a:ext cx="722399" cy="628173"/>
        </a:xfrm>
        <a:prstGeom prst="circularArrow">
          <a:avLst/>
        </a:prstGeom>
        <a:solidFill>
          <a:schemeClr val="accent2"/>
        </a:solidFill>
        <a:ln w="25400" cap="flat" cmpd="sng" algn="ctr">
          <a:solidFill>
            <a:srgbClr val="FF0000"/>
          </a:solidFill>
          <a:prstDash val="solid"/>
        </a:ln>
        <a:effectLst/>
      </dsp:spPr>
      <dsp:style>
        <a:lnRef idx="3">
          <a:schemeClr val="lt1"/>
        </a:lnRef>
        <a:fillRef idx="1">
          <a:schemeClr val="accent1"/>
        </a:fillRef>
        <a:effectRef idx="1">
          <a:schemeClr val="accent1"/>
        </a:effectRef>
        <a:fontRef idx="minor">
          <a:schemeClr val="lt1"/>
        </a:fontRef>
      </dsp:style>
    </dsp:sp>
    <dsp:sp modelId="{F54F8E76-94FA-49C7-AFD1-58BA9D6EB684}">
      <dsp:nvSpPr>
        <dsp:cNvPr id="0" name=""/>
        <dsp:cNvSpPr/>
      </dsp:nvSpPr>
      <dsp:spPr>
        <a:xfrm rot="10800000">
          <a:off x="2779669" y="2430853"/>
          <a:ext cx="722399" cy="628173"/>
        </a:xfrm>
        <a:prstGeom prst="circularArrow">
          <a:avLst/>
        </a:prstGeom>
        <a:solidFill>
          <a:schemeClr val="accent2"/>
        </a:solidFill>
        <a:ln w="15875" cap="flat" cmpd="sng" algn="ctr">
          <a:solidFill>
            <a:schemeClr val="accent1"/>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1E1C56-7ECF-4C35-8703-5B7EF5A26FD2}">
      <dsp:nvSpPr>
        <dsp:cNvPr id="0" name=""/>
        <dsp:cNvSpPr/>
      </dsp:nvSpPr>
      <dsp:spPr>
        <a:xfrm>
          <a:off x="2061119" y="1693605"/>
          <a:ext cx="2152646" cy="1862126"/>
        </a:xfrm>
        <a:prstGeom prst="hexagon">
          <a:avLst>
            <a:gd name="adj" fmla="val 2857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b="1" kern="1200" dirty="0"/>
            <a:t>Individual welfare</a:t>
          </a:r>
          <a:endParaRPr lang="lv-LV" sz="1800" b="1" kern="1200" dirty="0"/>
        </a:p>
      </dsp:txBody>
      <dsp:txXfrm>
        <a:off x="2417843" y="2002185"/>
        <a:ext cx="1439198" cy="1244966"/>
      </dsp:txXfrm>
    </dsp:sp>
    <dsp:sp modelId="{ADDAA3A6-9271-41FA-B038-43561C77732B}">
      <dsp:nvSpPr>
        <dsp:cNvPr id="0" name=""/>
        <dsp:cNvSpPr/>
      </dsp:nvSpPr>
      <dsp:spPr>
        <a:xfrm>
          <a:off x="3409090" y="802704"/>
          <a:ext cx="812187" cy="699806"/>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8998AD-EC56-4FA0-9474-D2C749F8E0B3}">
      <dsp:nvSpPr>
        <dsp:cNvPr id="0" name=""/>
        <dsp:cNvSpPr/>
      </dsp:nvSpPr>
      <dsp:spPr>
        <a:xfrm>
          <a:off x="2268283" y="22617"/>
          <a:ext cx="1764078" cy="1526135"/>
        </a:xfrm>
        <a:prstGeom prst="hexagon">
          <a:avLst>
            <a:gd name="adj" fmla="val 2857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b="1" kern="1200" dirty="0"/>
            <a:t>Market</a:t>
          </a:r>
          <a:endParaRPr lang="lv-LV" sz="1800" b="1" kern="1200" dirty="0"/>
        </a:p>
      </dsp:txBody>
      <dsp:txXfrm>
        <a:off x="2560628" y="275530"/>
        <a:ext cx="1179388" cy="1020309"/>
      </dsp:txXfrm>
    </dsp:sp>
    <dsp:sp modelId="{28DCEE18-1743-4CB2-9DC3-900BE97380A1}">
      <dsp:nvSpPr>
        <dsp:cNvPr id="0" name=""/>
        <dsp:cNvSpPr/>
      </dsp:nvSpPr>
      <dsp:spPr>
        <a:xfrm>
          <a:off x="4356975" y="2110969"/>
          <a:ext cx="812187" cy="699806"/>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3DB092-AEFC-401A-8F56-A16B6FBD8E90}">
      <dsp:nvSpPr>
        <dsp:cNvPr id="0" name=""/>
        <dsp:cNvSpPr/>
      </dsp:nvSpPr>
      <dsp:spPr>
        <a:xfrm>
          <a:off x="3877274" y="938675"/>
          <a:ext cx="1764078" cy="1526135"/>
        </a:xfrm>
        <a:prstGeom prst="hexagon">
          <a:avLst>
            <a:gd name="adj" fmla="val 2857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kern="1200" dirty="0"/>
            <a:t>Participation org-s</a:t>
          </a:r>
          <a:endParaRPr lang="lv-LV" sz="1500" kern="1200" dirty="0"/>
        </a:p>
      </dsp:txBody>
      <dsp:txXfrm>
        <a:off x="4169619" y="1191588"/>
        <a:ext cx="1179388" cy="1020309"/>
      </dsp:txXfrm>
    </dsp:sp>
    <dsp:sp modelId="{86058CE7-38C8-44F9-9042-D93441F5866F}">
      <dsp:nvSpPr>
        <dsp:cNvPr id="0" name=""/>
        <dsp:cNvSpPr/>
      </dsp:nvSpPr>
      <dsp:spPr>
        <a:xfrm>
          <a:off x="3698513" y="3587756"/>
          <a:ext cx="812187" cy="699806"/>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3FA1CA-2E53-49D4-A59F-F130C778295B}">
      <dsp:nvSpPr>
        <dsp:cNvPr id="0" name=""/>
        <dsp:cNvSpPr/>
      </dsp:nvSpPr>
      <dsp:spPr>
        <a:xfrm>
          <a:off x="3877274" y="2784002"/>
          <a:ext cx="1764078" cy="1526135"/>
        </a:xfrm>
        <a:prstGeom prst="hexagon">
          <a:avLst>
            <a:gd name="adj" fmla="val 2857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kern="1200" dirty="0"/>
            <a:t>Relatives, friends, informal networks  </a:t>
          </a:r>
          <a:endParaRPr lang="lv-LV" sz="1500" kern="1200" dirty="0"/>
        </a:p>
      </dsp:txBody>
      <dsp:txXfrm>
        <a:off x="4169619" y="3036915"/>
        <a:ext cx="1179388" cy="1020309"/>
      </dsp:txXfrm>
    </dsp:sp>
    <dsp:sp modelId="{C92FAAF8-EACA-441D-A4E4-1A5FA74EE0C8}">
      <dsp:nvSpPr>
        <dsp:cNvPr id="0" name=""/>
        <dsp:cNvSpPr/>
      </dsp:nvSpPr>
      <dsp:spPr>
        <a:xfrm>
          <a:off x="2065125" y="3741052"/>
          <a:ext cx="812187" cy="699806"/>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607D73-74F2-4962-BB37-A3F861936444}">
      <dsp:nvSpPr>
        <dsp:cNvPr id="0" name=""/>
        <dsp:cNvSpPr/>
      </dsp:nvSpPr>
      <dsp:spPr>
        <a:xfrm>
          <a:off x="2259409" y="3723727"/>
          <a:ext cx="1764078" cy="1526135"/>
        </a:xfrm>
        <a:prstGeom prst="hexagon">
          <a:avLst>
            <a:gd name="adj" fmla="val 2857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a:t> </a:t>
          </a:r>
          <a:r>
            <a:rPr lang="en-GB" sz="1800" b="1" kern="1200" dirty="0"/>
            <a:t>The State </a:t>
          </a:r>
          <a:endParaRPr lang="lv-LV" sz="1800" b="1" kern="1200" dirty="0"/>
        </a:p>
      </dsp:txBody>
      <dsp:txXfrm>
        <a:off x="2551754" y="3976640"/>
        <a:ext cx="1179388" cy="1020309"/>
      </dsp:txXfrm>
    </dsp:sp>
    <dsp:sp modelId="{EF810559-3723-4947-B436-81F87C809C64}">
      <dsp:nvSpPr>
        <dsp:cNvPr id="0" name=""/>
        <dsp:cNvSpPr/>
      </dsp:nvSpPr>
      <dsp:spPr>
        <a:xfrm>
          <a:off x="1101717" y="2433311"/>
          <a:ext cx="812187" cy="699806"/>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45D8BA2-299C-471E-880D-3B62075C0E87}">
      <dsp:nvSpPr>
        <dsp:cNvPr id="0" name=""/>
        <dsp:cNvSpPr/>
      </dsp:nvSpPr>
      <dsp:spPr>
        <a:xfrm>
          <a:off x="634033" y="2785052"/>
          <a:ext cx="1764078" cy="1526135"/>
        </a:xfrm>
        <a:prstGeom prst="hexagon">
          <a:avLst>
            <a:gd name="adj" fmla="val 2857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b="1" kern="1200" dirty="0"/>
            <a:t>Family </a:t>
          </a:r>
          <a:endParaRPr lang="lv-LV" sz="1800" b="1" kern="1200" dirty="0"/>
        </a:p>
      </dsp:txBody>
      <dsp:txXfrm>
        <a:off x="926378" y="3037965"/>
        <a:ext cx="1179388" cy="1020309"/>
      </dsp:txXfrm>
    </dsp:sp>
    <dsp:sp modelId="{621EBFD2-9F4A-4979-91ED-248052E2DAD9}">
      <dsp:nvSpPr>
        <dsp:cNvPr id="0" name=""/>
        <dsp:cNvSpPr/>
      </dsp:nvSpPr>
      <dsp:spPr>
        <a:xfrm>
          <a:off x="634033" y="936575"/>
          <a:ext cx="1764078" cy="1526135"/>
        </a:xfrm>
        <a:prstGeom prst="hexagon">
          <a:avLst>
            <a:gd name="adj" fmla="val 2857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a:t>Municipality </a:t>
          </a:r>
          <a:endParaRPr lang="lv-LV" sz="1400" b="1" kern="1200" dirty="0"/>
        </a:p>
      </dsp:txBody>
      <dsp:txXfrm>
        <a:off x="926378" y="1189488"/>
        <a:ext cx="1179388" cy="1020309"/>
      </dsp:txXfrm>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3459222F-3FFD-4671-931D-0201E1EE76F0}" type="datetimeFigureOut">
              <a:rPr lang="lv-LV" smtClean="0"/>
              <a:t>23.10.2021</a:t>
            </a:fld>
            <a:endParaRPr lang="lv-LV"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lv-LV" dirty="0"/>
          </a:p>
        </p:txBody>
      </p:sp>
      <p:sp>
        <p:nvSpPr>
          <p:cNvPr id="6" name="Slide Number Placeholder 5"/>
          <p:cNvSpPr>
            <a:spLocks noGrp="1"/>
          </p:cNvSpPr>
          <p:nvPr>
            <p:ph type="sldNum" sz="quarter" idx="12"/>
          </p:nvPr>
        </p:nvSpPr>
        <p:spPr>
          <a:xfrm>
            <a:off x="10469880" y="320040"/>
            <a:ext cx="914400" cy="320040"/>
          </a:xfrm>
        </p:spPr>
        <p:txBody>
          <a:bodyPr/>
          <a:lstStyle/>
          <a:p>
            <a:fld id="{06A6EBE9-66C9-4EB4-AE65-FCBB19A78FE5}" type="slidenum">
              <a:rPr lang="lv-LV" smtClean="0"/>
              <a:t>‹#›</a:t>
            </a:fld>
            <a:endParaRPr lang="lv-LV" dirty="0"/>
          </a:p>
        </p:txBody>
      </p:sp>
    </p:spTree>
    <p:extLst>
      <p:ext uri="{BB962C8B-B14F-4D97-AF65-F5344CB8AC3E}">
        <p14:creationId xmlns:p14="http://schemas.microsoft.com/office/powerpoint/2010/main" val="2228258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9222F-3FFD-4671-931D-0201E1EE76F0}" type="datetimeFigureOut">
              <a:rPr lang="lv-LV" smtClean="0"/>
              <a:t>23.10.2021</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06A6EBE9-66C9-4EB4-AE65-FCBB19A78FE5}" type="slidenum">
              <a:rPr lang="lv-LV" smtClean="0"/>
              <a:t>‹#›</a:t>
            </a:fld>
            <a:endParaRPr lang="lv-LV" dirty="0"/>
          </a:p>
        </p:txBody>
      </p:sp>
    </p:spTree>
    <p:extLst>
      <p:ext uri="{BB962C8B-B14F-4D97-AF65-F5344CB8AC3E}">
        <p14:creationId xmlns:p14="http://schemas.microsoft.com/office/powerpoint/2010/main" val="3777162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3459222F-3FFD-4671-931D-0201E1EE76F0}" type="datetimeFigureOut">
              <a:rPr lang="lv-LV" smtClean="0"/>
              <a:t>23.10.2021</a:t>
            </a:fld>
            <a:endParaRPr lang="lv-LV" dirty="0"/>
          </a:p>
        </p:txBody>
      </p:sp>
      <p:sp>
        <p:nvSpPr>
          <p:cNvPr id="5" name="Footer Placeholder 4"/>
          <p:cNvSpPr>
            <a:spLocks noGrp="1"/>
          </p:cNvSpPr>
          <p:nvPr>
            <p:ph type="ftr" sz="quarter" idx="11"/>
          </p:nvPr>
        </p:nvSpPr>
        <p:spPr>
          <a:xfrm>
            <a:off x="804672" y="6227064"/>
            <a:ext cx="10588752" cy="320040"/>
          </a:xfrm>
        </p:spPr>
        <p:txBody>
          <a:bodyPr/>
          <a:lstStyle/>
          <a:p>
            <a:endParaRPr lang="lv-LV" dirty="0"/>
          </a:p>
        </p:txBody>
      </p:sp>
      <p:sp>
        <p:nvSpPr>
          <p:cNvPr id="6" name="Slide Number Placeholder 5"/>
          <p:cNvSpPr>
            <a:spLocks noGrp="1"/>
          </p:cNvSpPr>
          <p:nvPr>
            <p:ph type="sldNum" sz="quarter" idx="12"/>
          </p:nvPr>
        </p:nvSpPr>
        <p:spPr>
          <a:xfrm>
            <a:off x="10469880" y="320040"/>
            <a:ext cx="914400" cy="320040"/>
          </a:xfrm>
        </p:spPr>
        <p:txBody>
          <a:bodyPr/>
          <a:lstStyle/>
          <a:p>
            <a:fld id="{06A6EBE9-66C9-4EB4-AE65-FCBB19A78FE5}" type="slidenum">
              <a:rPr lang="lv-LV" smtClean="0"/>
              <a:t>‹#›</a:t>
            </a:fld>
            <a:endParaRPr lang="lv-LV" dirty="0"/>
          </a:p>
        </p:txBody>
      </p:sp>
    </p:spTree>
    <p:extLst>
      <p:ext uri="{BB962C8B-B14F-4D97-AF65-F5344CB8AC3E}">
        <p14:creationId xmlns:p14="http://schemas.microsoft.com/office/powerpoint/2010/main" val="3331276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9222F-3FFD-4671-931D-0201E1EE76F0}" type="datetimeFigureOut">
              <a:rPr lang="lv-LV" smtClean="0"/>
              <a:t>23.10.2021</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06A6EBE9-66C9-4EB4-AE65-FCBB19A78FE5}" type="slidenum">
              <a:rPr lang="lv-LV" smtClean="0"/>
              <a:t>‹#›</a:t>
            </a:fld>
            <a:endParaRPr lang="lv-LV" dirty="0"/>
          </a:p>
        </p:txBody>
      </p:sp>
    </p:spTree>
    <p:extLst>
      <p:ext uri="{BB962C8B-B14F-4D97-AF65-F5344CB8AC3E}">
        <p14:creationId xmlns:p14="http://schemas.microsoft.com/office/powerpoint/2010/main" val="4020799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3459222F-3FFD-4671-931D-0201E1EE76F0}" type="datetimeFigureOut">
              <a:rPr lang="lv-LV" smtClean="0"/>
              <a:t>23.10.2021</a:t>
            </a:fld>
            <a:endParaRPr lang="lv-LV"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lv-LV" dirty="0"/>
          </a:p>
        </p:txBody>
      </p:sp>
      <p:sp>
        <p:nvSpPr>
          <p:cNvPr id="6" name="Slide Number Placeholder 5"/>
          <p:cNvSpPr>
            <a:spLocks noGrp="1"/>
          </p:cNvSpPr>
          <p:nvPr>
            <p:ph type="sldNum" sz="quarter" idx="12"/>
          </p:nvPr>
        </p:nvSpPr>
        <p:spPr>
          <a:xfrm>
            <a:off x="10469880" y="320040"/>
            <a:ext cx="914400" cy="320040"/>
          </a:xfrm>
        </p:spPr>
        <p:txBody>
          <a:bodyPr/>
          <a:lstStyle/>
          <a:p>
            <a:fld id="{06A6EBE9-66C9-4EB4-AE65-FCBB19A78FE5}" type="slidenum">
              <a:rPr lang="lv-LV" smtClean="0"/>
              <a:t>‹#›</a:t>
            </a:fld>
            <a:endParaRPr lang="lv-LV" dirty="0"/>
          </a:p>
        </p:txBody>
      </p:sp>
    </p:spTree>
    <p:extLst>
      <p:ext uri="{BB962C8B-B14F-4D97-AF65-F5344CB8AC3E}">
        <p14:creationId xmlns:p14="http://schemas.microsoft.com/office/powerpoint/2010/main" val="25766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3459222F-3FFD-4671-931D-0201E1EE76F0}" type="datetimeFigureOut">
              <a:rPr lang="lv-LV" smtClean="0"/>
              <a:t>23.10.2021</a:t>
            </a:fld>
            <a:endParaRPr lang="lv-LV" dirty="0"/>
          </a:p>
        </p:txBody>
      </p:sp>
      <p:sp>
        <p:nvSpPr>
          <p:cNvPr id="6" name="Footer Placeholder 5"/>
          <p:cNvSpPr>
            <a:spLocks noGrp="1"/>
          </p:cNvSpPr>
          <p:nvPr>
            <p:ph type="ftr" sz="quarter" idx="11"/>
          </p:nvPr>
        </p:nvSpPr>
        <p:spPr>
          <a:xfrm>
            <a:off x="804672" y="6227064"/>
            <a:ext cx="10588752" cy="320040"/>
          </a:xfrm>
        </p:spPr>
        <p:txBody>
          <a:bodyPr/>
          <a:lstStyle/>
          <a:p>
            <a:endParaRPr lang="lv-LV" dirty="0"/>
          </a:p>
        </p:txBody>
      </p:sp>
      <p:sp>
        <p:nvSpPr>
          <p:cNvPr id="7" name="Slide Number Placeholder 6"/>
          <p:cNvSpPr>
            <a:spLocks noGrp="1"/>
          </p:cNvSpPr>
          <p:nvPr>
            <p:ph type="sldNum" sz="quarter" idx="12"/>
          </p:nvPr>
        </p:nvSpPr>
        <p:spPr>
          <a:xfrm>
            <a:off x="10469880" y="320040"/>
            <a:ext cx="914400" cy="320040"/>
          </a:xfrm>
        </p:spPr>
        <p:txBody>
          <a:bodyPr/>
          <a:lstStyle/>
          <a:p>
            <a:fld id="{06A6EBE9-66C9-4EB4-AE65-FCBB19A78FE5}" type="slidenum">
              <a:rPr lang="lv-LV" smtClean="0"/>
              <a:t>‹#›</a:t>
            </a:fld>
            <a:endParaRPr lang="lv-LV" dirty="0"/>
          </a:p>
        </p:txBody>
      </p:sp>
    </p:spTree>
    <p:extLst>
      <p:ext uri="{BB962C8B-B14F-4D97-AF65-F5344CB8AC3E}">
        <p14:creationId xmlns:p14="http://schemas.microsoft.com/office/powerpoint/2010/main" val="866534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3459222F-3FFD-4671-931D-0201E1EE76F0}" type="datetimeFigureOut">
              <a:rPr lang="lv-LV" smtClean="0"/>
              <a:t>23.10.2021</a:t>
            </a:fld>
            <a:endParaRPr lang="lv-LV" dirty="0"/>
          </a:p>
        </p:txBody>
      </p:sp>
      <p:sp>
        <p:nvSpPr>
          <p:cNvPr id="8" name="Footer Placeholder 7"/>
          <p:cNvSpPr>
            <a:spLocks noGrp="1"/>
          </p:cNvSpPr>
          <p:nvPr>
            <p:ph type="ftr" sz="quarter" idx="11"/>
          </p:nvPr>
        </p:nvSpPr>
        <p:spPr>
          <a:xfrm>
            <a:off x="804672" y="6227064"/>
            <a:ext cx="10588752" cy="320040"/>
          </a:xfrm>
        </p:spPr>
        <p:txBody>
          <a:bodyPr/>
          <a:lstStyle/>
          <a:p>
            <a:endParaRPr lang="lv-LV" dirty="0"/>
          </a:p>
        </p:txBody>
      </p:sp>
      <p:sp>
        <p:nvSpPr>
          <p:cNvPr id="9" name="Slide Number Placeholder 8"/>
          <p:cNvSpPr>
            <a:spLocks noGrp="1"/>
          </p:cNvSpPr>
          <p:nvPr>
            <p:ph type="sldNum" sz="quarter" idx="12"/>
          </p:nvPr>
        </p:nvSpPr>
        <p:spPr>
          <a:xfrm>
            <a:off x="10469880" y="320040"/>
            <a:ext cx="914400" cy="320040"/>
          </a:xfrm>
        </p:spPr>
        <p:txBody>
          <a:bodyPr/>
          <a:lstStyle/>
          <a:p>
            <a:fld id="{06A6EBE9-66C9-4EB4-AE65-FCBB19A78FE5}" type="slidenum">
              <a:rPr lang="lv-LV" smtClean="0"/>
              <a:t>‹#›</a:t>
            </a:fld>
            <a:endParaRPr lang="lv-LV" dirty="0"/>
          </a:p>
        </p:txBody>
      </p:sp>
    </p:spTree>
    <p:extLst>
      <p:ext uri="{BB962C8B-B14F-4D97-AF65-F5344CB8AC3E}">
        <p14:creationId xmlns:p14="http://schemas.microsoft.com/office/powerpoint/2010/main" val="3467210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9222F-3FFD-4671-931D-0201E1EE76F0}" type="datetimeFigureOut">
              <a:rPr lang="lv-LV" smtClean="0"/>
              <a:t>23.10.2021</a:t>
            </a:fld>
            <a:endParaRPr lang="lv-LV" dirty="0"/>
          </a:p>
        </p:txBody>
      </p:sp>
      <p:sp>
        <p:nvSpPr>
          <p:cNvPr id="4" name="Footer Placeholder 3"/>
          <p:cNvSpPr>
            <a:spLocks noGrp="1"/>
          </p:cNvSpPr>
          <p:nvPr>
            <p:ph type="ftr" sz="quarter" idx="11"/>
          </p:nvPr>
        </p:nvSpPr>
        <p:spPr/>
        <p:txBody>
          <a:bodyPr/>
          <a:lstStyle/>
          <a:p>
            <a:endParaRPr lang="lv-LV" dirty="0"/>
          </a:p>
        </p:txBody>
      </p:sp>
      <p:sp>
        <p:nvSpPr>
          <p:cNvPr id="5" name="Slide Number Placeholder 4"/>
          <p:cNvSpPr>
            <a:spLocks noGrp="1"/>
          </p:cNvSpPr>
          <p:nvPr>
            <p:ph type="sldNum" sz="quarter" idx="12"/>
          </p:nvPr>
        </p:nvSpPr>
        <p:spPr/>
        <p:txBody>
          <a:bodyPr/>
          <a:lstStyle/>
          <a:p>
            <a:fld id="{06A6EBE9-66C9-4EB4-AE65-FCBB19A78FE5}" type="slidenum">
              <a:rPr lang="lv-LV" smtClean="0"/>
              <a:t>‹#›</a:t>
            </a:fld>
            <a:endParaRPr lang="lv-LV" dirty="0"/>
          </a:p>
        </p:txBody>
      </p:sp>
    </p:spTree>
    <p:extLst>
      <p:ext uri="{BB962C8B-B14F-4D97-AF65-F5344CB8AC3E}">
        <p14:creationId xmlns:p14="http://schemas.microsoft.com/office/powerpoint/2010/main" val="1354644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3459222F-3FFD-4671-931D-0201E1EE76F0}" type="datetimeFigureOut">
              <a:rPr lang="lv-LV" smtClean="0"/>
              <a:t>23.10.2021</a:t>
            </a:fld>
            <a:endParaRPr lang="lv-LV" dirty="0"/>
          </a:p>
        </p:txBody>
      </p:sp>
      <p:sp>
        <p:nvSpPr>
          <p:cNvPr id="3" name="Footer Placeholder 2"/>
          <p:cNvSpPr>
            <a:spLocks noGrp="1"/>
          </p:cNvSpPr>
          <p:nvPr>
            <p:ph type="ftr" sz="quarter" idx="11"/>
          </p:nvPr>
        </p:nvSpPr>
        <p:spPr>
          <a:xfrm>
            <a:off x="804672" y="6227064"/>
            <a:ext cx="10588752" cy="320040"/>
          </a:xfrm>
        </p:spPr>
        <p:txBody>
          <a:bodyPr/>
          <a:lstStyle/>
          <a:p>
            <a:endParaRPr lang="lv-LV" dirty="0"/>
          </a:p>
        </p:txBody>
      </p:sp>
      <p:sp>
        <p:nvSpPr>
          <p:cNvPr id="4" name="Slide Number Placeholder 3"/>
          <p:cNvSpPr>
            <a:spLocks noGrp="1"/>
          </p:cNvSpPr>
          <p:nvPr>
            <p:ph type="sldNum" sz="quarter" idx="12"/>
          </p:nvPr>
        </p:nvSpPr>
        <p:spPr>
          <a:xfrm>
            <a:off x="10469880" y="320040"/>
            <a:ext cx="914400" cy="320040"/>
          </a:xfrm>
        </p:spPr>
        <p:txBody>
          <a:bodyPr/>
          <a:lstStyle/>
          <a:p>
            <a:fld id="{06A6EBE9-66C9-4EB4-AE65-FCBB19A78FE5}" type="slidenum">
              <a:rPr lang="lv-LV" smtClean="0"/>
              <a:t>‹#›</a:t>
            </a:fld>
            <a:endParaRPr lang="lv-LV" dirty="0"/>
          </a:p>
        </p:txBody>
      </p:sp>
    </p:spTree>
    <p:extLst>
      <p:ext uri="{BB962C8B-B14F-4D97-AF65-F5344CB8AC3E}">
        <p14:creationId xmlns:p14="http://schemas.microsoft.com/office/powerpoint/2010/main" val="1582911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459222F-3FFD-4671-931D-0201E1EE76F0}" type="datetimeFigureOut">
              <a:rPr lang="lv-LV" smtClean="0"/>
              <a:t>23.10.2021</a:t>
            </a:fld>
            <a:endParaRPr lang="lv-LV" dirty="0"/>
          </a:p>
        </p:txBody>
      </p:sp>
      <p:sp>
        <p:nvSpPr>
          <p:cNvPr id="6" name="Footer Placeholder 5"/>
          <p:cNvSpPr>
            <a:spLocks noGrp="1"/>
          </p:cNvSpPr>
          <p:nvPr>
            <p:ph type="ftr" sz="quarter" idx="11"/>
          </p:nvPr>
        </p:nvSpPr>
        <p:spPr/>
        <p:txBody>
          <a:bodyPr/>
          <a:lstStyle/>
          <a:p>
            <a:endParaRPr lang="lv-LV" dirty="0"/>
          </a:p>
        </p:txBody>
      </p:sp>
      <p:sp>
        <p:nvSpPr>
          <p:cNvPr id="7" name="Slide Number Placeholder 6"/>
          <p:cNvSpPr>
            <a:spLocks noGrp="1"/>
          </p:cNvSpPr>
          <p:nvPr>
            <p:ph type="sldNum" sz="quarter" idx="12"/>
          </p:nvPr>
        </p:nvSpPr>
        <p:spPr/>
        <p:txBody>
          <a:bodyPr/>
          <a:lstStyle/>
          <a:p>
            <a:fld id="{06A6EBE9-66C9-4EB4-AE65-FCBB19A78FE5}" type="slidenum">
              <a:rPr lang="lv-LV" smtClean="0"/>
              <a:t>‹#›</a:t>
            </a:fld>
            <a:endParaRPr lang="lv-LV" dirty="0"/>
          </a:p>
        </p:txBody>
      </p:sp>
    </p:spTree>
    <p:extLst>
      <p:ext uri="{BB962C8B-B14F-4D97-AF65-F5344CB8AC3E}">
        <p14:creationId xmlns:p14="http://schemas.microsoft.com/office/powerpoint/2010/main" val="658931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3459222F-3FFD-4671-931D-0201E1EE76F0}" type="datetimeFigureOut">
              <a:rPr lang="lv-LV" smtClean="0"/>
              <a:t>23.10.2021</a:t>
            </a:fld>
            <a:endParaRPr lang="lv-LV" dirty="0"/>
          </a:p>
        </p:txBody>
      </p:sp>
      <p:sp>
        <p:nvSpPr>
          <p:cNvPr id="6" name="Footer Placeholder 5"/>
          <p:cNvSpPr>
            <a:spLocks noGrp="1"/>
          </p:cNvSpPr>
          <p:nvPr>
            <p:ph type="ftr" sz="quarter" idx="11"/>
          </p:nvPr>
        </p:nvSpPr>
        <p:spPr>
          <a:xfrm>
            <a:off x="804672" y="6227064"/>
            <a:ext cx="5942203" cy="320040"/>
          </a:xfrm>
        </p:spPr>
        <p:txBody>
          <a:bodyPr/>
          <a:lstStyle/>
          <a:p>
            <a:endParaRPr lang="lv-LV" dirty="0"/>
          </a:p>
        </p:txBody>
      </p:sp>
      <p:sp>
        <p:nvSpPr>
          <p:cNvPr id="7" name="Slide Number Placeholder 6"/>
          <p:cNvSpPr>
            <a:spLocks noGrp="1"/>
          </p:cNvSpPr>
          <p:nvPr>
            <p:ph type="sldNum" sz="quarter" idx="12"/>
          </p:nvPr>
        </p:nvSpPr>
        <p:spPr>
          <a:xfrm>
            <a:off x="5828377" y="320040"/>
            <a:ext cx="914400" cy="320040"/>
          </a:xfrm>
        </p:spPr>
        <p:txBody>
          <a:bodyPr/>
          <a:lstStyle/>
          <a:p>
            <a:fld id="{06A6EBE9-66C9-4EB4-AE65-FCBB19A78FE5}" type="slidenum">
              <a:rPr lang="lv-LV" smtClean="0"/>
              <a:t>‹#›</a:t>
            </a:fld>
            <a:endParaRPr lang="lv-LV" dirty="0"/>
          </a:p>
        </p:txBody>
      </p:sp>
    </p:spTree>
    <p:extLst>
      <p:ext uri="{BB962C8B-B14F-4D97-AF65-F5344CB8AC3E}">
        <p14:creationId xmlns:p14="http://schemas.microsoft.com/office/powerpoint/2010/main" val="1285814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3459222F-3FFD-4671-931D-0201E1EE76F0}" type="datetimeFigureOut">
              <a:rPr lang="lv-LV" smtClean="0"/>
              <a:t>23.10.2021</a:t>
            </a:fld>
            <a:endParaRPr lang="lv-LV"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lv-LV"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06A6EBE9-66C9-4EB4-AE65-FCBB19A78FE5}" type="slidenum">
              <a:rPr lang="lv-LV" smtClean="0"/>
              <a:t>‹#›</a:t>
            </a:fld>
            <a:endParaRPr lang="lv-LV" dirty="0"/>
          </a:p>
        </p:txBody>
      </p:sp>
    </p:spTree>
    <p:extLst>
      <p:ext uri="{BB962C8B-B14F-4D97-AF65-F5344CB8AC3E}">
        <p14:creationId xmlns:p14="http://schemas.microsoft.com/office/powerpoint/2010/main" val="20971756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hyperlink" Target="mailto:Liesma.Ose@gmail.com"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5081E-1F38-45FC-82BC-D99F28AC4757}"/>
              </a:ext>
            </a:extLst>
          </p:cNvPr>
          <p:cNvSpPr>
            <a:spLocks noGrp="1"/>
          </p:cNvSpPr>
          <p:nvPr>
            <p:ph type="ctrTitle"/>
          </p:nvPr>
        </p:nvSpPr>
        <p:spPr>
          <a:xfrm>
            <a:off x="1661652" y="1986118"/>
            <a:ext cx="8771012" cy="2428052"/>
          </a:xfrm>
        </p:spPr>
        <p:txBody>
          <a:bodyPr>
            <a:normAutofit fontScale="90000"/>
          </a:bodyPr>
          <a:lstStyle/>
          <a:p>
            <a:r>
              <a:rPr lang="en-US" dirty="0"/>
              <a:t> </a:t>
            </a:r>
            <a:r>
              <a:rPr lang="en-US" b="1" dirty="0"/>
              <a:t>Needs, challenges, responses, cooperation: multi-sectoral public services for disadvantaged women </a:t>
            </a:r>
            <a:r>
              <a:rPr lang="en-US" dirty="0"/>
              <a:t/>
            </a:r>
            <a:br>
              <a:rPr lang="en-US" dirty="0"/>
            </a:br>
            <a:endParaRPr lang="lv-LV" dirty="0"/>
          </a:p>
        </p:txBody>
      </p:sp>
      <p:sp>
        <p:nvSpPr>
          <p:cNvPr id="3" name="Subtitle 2">
            <a:extLst>
              <a:ext uri="{FF2B5EF4-FFF2-40B4-BE49-F238E27FC236}">
                <a16:creationId xmlns:a16="http://schemas.microsoft.com/office/drawing/2014/main" id="{B68C24D7-52A2-49A7-8DA0-292B69C029ED}"/>
              </a:ext>
            </a:extLst>
          </p:cNvPr>
          <p:cNvSpPr>
            <a:spLocks noGrp="1"/>
          </p:cNvSpPr>
          <p:nvPr>
            <p:ph type="subTitle" idx="1"/>
          </p:nvPr>
        </p:nvSpPr>
        <p:spPr/>
        <p:txBody>
          <a:bodyPr>
            <a:normAutofit fontScale="92500" lnSpcReduction="20000"/>
          </a:bodyPr>
          <a:lstStyle/>
          <a:p>
            <a:r>
              <a:rPr lang="en-US" dirty="0"/>
              <a:t>Liesma Ose</a:t>
            </a:r>
            <a:r>
              <a:rPr lang="lv-LV" dirty="0"/>
              <a:t>, </a:t>
            </a:r>
            <a:r>
              <a:rPr lang="en-US" dirty="0"/>
              <a:t>Senior Expert</a:t>
            </a:r>
          </a:p>
          <a:p>
            <a:r>
              <a:rPr lang="en-US" dirty="0"/>
              <a:t>project “Development of Professional Social Work in Municipalities”</a:t>
            </a:r>
          </a:p>
          <a:p>
            <a:r>
              <a:rPr lang="en-US" dirty="0"/>
              <a:t>Department of Methodological Management and Control, </a:t>
            </a:r>
          </a:p>
          <a:p>
            <a:r>
              <a:rPr lang="en-US" dirty="0"/>
              <a:t> Ministry of Welfare</a:t>
            </a:r>
            <a:r>
              <a:rPr lang="lv-LV" dirty="0"/>
              <a:t>, Republic of Latvia </a:t>
            </a:r>
            <a:r>
              <a:rPr lang="en-GB" dirty="0"/>
              <a:t>/ 05/10/2021</a:t>
            </a:r>
            <a:endParaRPr lang="en-US" dirty="0"/>
          </a:p>
          <a:p>
            <a:endParaRPr lang="lv-LV" dirty="0"/>
          </a:p>
        </p:txBody>
      </p:sp>
    </p:spTree>
    <p:extLst>
      <p:ext uri="{BB962C8B-B14F-4D97-AF65-F5344CB8AC3E}">
        <p14:creationId xmlns:p14="http://schemas.microsoft.com/office/powerpoint/2010/main" val="3629391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lv-LV" b="1" dirty="0">
                <a:effectLst>
                  <a:outerShdw blurRad="38100" dist="38100" dir="2700000" algn="tl">
                    <a:srgbClr val="000000">
                      <a:alpha val="43137"/>
                    </a:srgbClr>
                  </a:outerShdw>
                </a:effectLst>
              </a:rPr>
              <a:t>Disadvantaged</a:t>
            </a:r>
            <a:r>
              <a:rPr lang="lv-LV" dirty="0"/>
              <a:t/>
            </a:r>
            <a:br>
              <a:rPr lang="lv-LV" dirty="0"/>
            </a:br>
            <a:r>
              <a:rPr lang="lv-LV" sz="2000" dirty="0"/>
              <a:t>Oxford </a:t>
            </a:r>
            <a:r>
              <a:rPr lang="en-US" sz="2000" dirty="0"/>
              <a:t>Dictionary of Social Work and Social Care (2 ed.)</a:t>
            </a:r>
            <a:r>
              <a:rPr lang="lv-LV" sz="2000" dirty="0"/>
              <a:t> , 2018</a:t>
            </a:r>
            <a:endParaRPr lang="en-US" sz="2000" dirty="0"/>
          </a:p>
        </p:txBody>
      </p:sp>
      <p:sp>
        <p:nvSpPr>
          <p:cNvPr id="7" name="Content Placeholder 6"/>
          <p:cNvSpPr>
            <a:spLocks noGrp="1"/>
          </p:cNvSpPr>
          <p:nvPr>
            <p:ph idx="1"/>
          </p:nvPr>
        </p:nvSpPr>
        <p:spPr/>
        <p:txBody>
          <a:bodyPr/>
          <a:lstStyle/>
          <a:p>
            <a:r>
              <a:rPr lang="en-US" dirty="0"/>
              <a:t>... </a:t>
            </a:r>
            <a:r>
              <a:rPr lang="en-US" sz="2400" b="1" dirty="0">
                <a:effectLst>
                  <a:outerShdw blurRad="38100" dist="38100" dir="2700000" algn="tl">
                    <a:srgbClr val="000000">
                      <a:alpha val="43137"/>
                    </a:srgbClr>
                  </a:outerShdw>
                </a:effectLst>
              </a:rPr>
              <a:t>To be in a position that is </a:t>
            </a:r>
            <a:r>
              <a:rPr lang="en-US" sz="2400" b="1" dirty="0" err="1">
                <a:effectLst>
                  <a:outerShdw blurRad="38100" dist="38100" dir="2700000" algn="tl">
                    <a:srgbClr val="000000">
                      <a:alpha val="43137"/>
                    </a:srgbClr>
                  </a:outerShdw>
                </a:effectLst>
              </a:rPr>
              <a:t>unfavourable</a:t>
            </a:r>
            <a:r>
              <a:rPr lang="en-US" sz="2400" b="1" dirty="0">
                <a:effectLst>
                  <a:outerShdw blurRad="38100" dist="38100" dir="2700000" algn="tl">
                    <a:srgbClr val="000000">
                      <a:alpha val="43137"/>
                    </a:srgbClr>
                  </a:outerShdw>
                </a:effectLst>
              </a:rPr>
              <a:t> when compared with others and/or in relation to future prospects. </a:t>
            </a:r>
            <a:endParaRPr lang="lv-LV" sz="2400" b="1" dirty="0">
              <a:effectLst>
                <a:outerShdw blurRad="38100" dist="38100" dir="2700000" algn="tl">
                  <a:srgbClr val="000000">
                    <a:alpha val="43137"/>
                  </a:srgbClr>
                </a:outerShdw>
              </a:effectLst>
            </a:endParaRPr>
          </a:p>
          <a:p>
            <a:r>
              <a:rPr lang="en-US" dirty="0"/>
              <a:t>For example, </a:t>
            </a:r>
            <a:r>
              <a:rPr lang="lv-LV" dirty="0"/>
              <a:t>wome</a:t>
            </a:r>
            <a:r>
              <a:rPr lang="en-US" dirty="0"/>
              <a:t>n in poverty are disadvantaged in comparison with </a:t>
            </a:r>
            <a:r>
              <a:rPr lang="lv-LV" dirty="0"/>
              <a:t>wom</a:t>
            </a:r>
            <a:r>
              <a:rPr lang="en-US" dirty="0" err="1"/>
              <a:t>en</a:t>
            </a:r>
            <a:r>
              <a:rPr lang="en-US" dirty="0"/>
              <a:t> who are not in terms of their </a:t>
            </a:r>
            <a:r>
              <a:rPr lang="en-US" dirty="0" err="1"/>
              <a:t>prospec</a:t>
            </a:r>
            <a:r>
              <a:rPr lang="lv-LV" dirty="0"/>
              <a:t>ts</a:t>
            </a:r>
            <a:r>
              <a:rPr lang="en-US" dirty="0"/>
              <a:t>. </a:t>
            </a:r>
            <a:endParaRPr lang="lv-LV" dirty="0"/>
          </a:p>
          <a:p>
            <a:r>
              <a:rPr lang="en-US" dirty="0"/>
              <a:t>Also used to refer to geographical localities, for example, disadvantaged </a:t>
            </a:r>
            <a:r>
              <a:rPr lang="en-US" dirty="0" err="1"/>
              <a:t>neighbourhood</a:t>
            </a:r>
            <a:r>
              <a:rPr lang="en-US" dirty="0"/>
              <a:t> or disadvantaged community.</a:t>
            </a:r>
          </a:p>
        </p:txBody>
      </p:sp>
    </p:spTree>
    <p:extLst>
      <p:ext uri="{BB962C8B-B14F-4D97-AF65-F5344CB8AC3E}">
        <p14:creationId xmlns:p14="http://schemas.microsoft.com/office/powerpoint/2010/main" val="1651545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8A16-238A-43CB-A581-4BED9D7FA3BB}"/>
              </a:ext>
            </a:extLst>
          </p:cNvPr>
          <p:cNvSpPr>
            <a:spLocks noGrp="1"/>
          </p:cNvSpPr>
          <p:nvPr>
            <p:ph type="title"/>
          </p:nvPr>
        </p:nvSpPr>
        <p:spPr/>
        <p:txBody>
          <a:bodyPr>
            <a:normAutofit/>
          </a:bodyPr>
          <a:lstStyle/>
          <a:p>
            <a:r>
              <a:rPr lang="lv-LV" b="1" dirty="0"/>
              <a:t>At risk for social exclusion ...</a:t>
            </a:r>
            <a:r>
              <a:rPr lang="en-GB" b="1" dirty="0"/>
              <a:t> </a:t>
            </a:r>
            <a:r>
              <a:rPr lang="en-GB" dirty="0"/>
              <a:t/>
            </a:r>
            <a:br>
              <a:rPr lang="en-GB" dirty="0"/>
            </a:br>
            <a:r>
              <a:rPr lang="en-GB" dirty="0"/>
              <a:t>/CM reg.nr.173/ </a:t>
            </a:r>
            <a:endParaRPr lang="lv-LV" dirty="0"/>
          </a:p>
        </p:txBody>
      </p:sp>
      <p:sp>
        <p:nvSpPr>
          <p:cNvPr id="3" name="Content Placeholder 2">
            <a:extLst>
              <a:ext uri="{FF2B5EF4-FFF2-40B4-BE49-F238E27FC236}">
                <a16:creationId xmlns:a16="http://schemas.microsoft.com/office/drawing/2014/main" id="{ACD2666F-8284-4616-A860-F14171C2879D}"/>
              </a:ext>
            </a:extLst>
          </p:cNvPr>
          <p:cNvSpPr>
            <a:spLocks noGrp="1"/>
          </p:cNvSpPr>
          <p:nvPr>
            <p:ph idx="1"/>
          </p:nvPr>
        </p:nvSpPr>
        <p:spPr>
          <a:xfrm>
            <a:off x="4387611" y="550606"/>
            <a:ext cx="7804390" cy="6038696"/>
          </a:xfrm>
        </p:spPr>
        <p:txBody>
          <a:bodyPr>
            <a:normAutofit/>
          </a:bodyPr>
          <a:lstStyle/>
          <a:p>
            <a:pPr>
              <a:buFont typeface="Arial" panose="020B0604020202020204" pitchFamily="34" charset="0"/>
              <a:buChar char="•"/>
            </a:pPr>
            <a:r>
              <a:rPr lang="en-GB" sz="2400" dirty="0"/>
              <a:t>Persons with disability, incl. mental health issues; </a:t>
            </a:r>
          </a:p>
          <a:p>
            <a:pPr>
              <a:buFont typeface="Arial" panose="020B0604020202020204" pitchFamily="34" charset="0"/>
              <a:buChar char="•"/>
            </a:pPr>
            <a:r>
              <a:rPr lang="en-GB" sz="2400" dirty="0"/>
              <a:t>Persons and families in need; </a:t>
            </a:r>
          </a:p>
          <a:p>
            <a:pPr>
              <a:buFont typeface="Arial" panose="020B0604020202020204" pitchFamily="34" charset="0"/>
              <a:buChar char="•"/>
            </a:pPr>
            <a:r>
              <a:rPr lang="en-GB" sz="2400" dirty="0"/>
              <a:t>Unemployed persons , with dependents; older then 54, long – term unemployed; </a:t>
            </a:r>
          </a:p>
          <a:p>
            <a:pPr>
              <a:buFont typeface="Arial" panose="020B0604020202020204" pitchFamily="34" charset="0"/>
              <a:buChar char="•"/>
            </a:pPr>
            <a:r>
              <a:rPr lang="en-GB" sz="2400" dirty="0"/>
              <a:t>Roma people; </a:t>
            </a:r>
          </a:p>
          <a:p>
            <a:pPr>
              <a:buFont typeface="Arial" panose="020B0604020202020204" pitchFamily="34" charset="0"/>
              <a:buChar char="•"/>
            </a:pPr>
            <a:r>
              <a:rPr lang="en-GB" sz="2400" dirty="0"/>
              <a:t>Prisoners and ex-offenders; </a:t>
            </a:r>
          </a:p>
          <a:p>
            <a:pPr>
              <a:buFont typeface="Arial" panose="020B0604020202020204" pitchFamily="34" charset="0"/>
              <a:buChar char="•"/>
            </a:pPr>
            <a:r>
              <a:rPr lang="en-GB" sz="2400" dirty="0"/>
              <a:t>Persons with substance abuse or game – dependent persons; </a:t>
            </a:r>
          </a:p>
          <a:p>
            <a:pPr marL="0" indent="0">
              <a:buNone/>
            </a:pPr>
            <a:endParaRPr lang="lv-LV" dirty="0"/>
          </a:p>
          <a:p>
            <a:pPr>
              <a:buFont typeface="Arial" panose="020B0604020202020204" pitchFamily="34" charset="0"/>
              <a:buChar char="•"/>
            </a:pPr>
            <a:endParaRPr lang="lv-LV" dirty="0"/>
          </a:p>
        </p:txBody>
      </p:sp>
    </p:spTree>
    <p:extLst>
      <p:ext uri="{BB962C8B-B14F-4D97-AF65-F5344CB8AC3E}">
        <p14:creationId xmlns:p14="http://schemas.microsoft.com/office/powerpoint/2010/main" val="1204227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8A16-238A-43CB-A581-4BED9D7FA3BB}"/>
              </a:ext>
            </a:extLst>
          </p:cNvPr>
          <p:cNvSpPr>
            <a:spLocks noGrp="1"/>
          </p:cNvSpPr>
          <p:nvPr>
            <p:ph type="title"/>
          </p:nvPr>
        </p:nvSpPr>
        <p:spPr/>
        <p:txBody>
          <a:bodyPr>
            <a:normAutofit/>
          </a:bodyPr>
          <a:lstStyle/>
          <a:p>
            <a:r>
              <a:rPr lang="lv-LV" b="1" dirty="0"/>
              <a:t>At risk for social exclusion ...</a:t>
            </a:r>
            <a:r>
              <a:rPr lang="en-GB" b="1" dirty="0"/>
              <a:t> </a:t>
            </a:r>
            <a:r>
              <a:rPr lang="en-GB" dirty="0"/>
              <a:t/>
            </a:r>
            <a:br>
              <a:rPr lang="en-GB" dirty="0"/>
            </a:br>
            <a:r>
              <a:rPr lang="en-GB" dirty="0"/>
              <a:t>/CM reg.nr.173/ </a:t>
            </a:r>
            <a:endParaRPr lang="lv-LV" dirty="0"/>
          </a:p>
        </p:txBody>
      </p:sp>
      <p:sp>
        <p:nvSpPr>
          <p:cNvPr id="3" name="Content Placeholder 2">
            <a:extLst>
              <a:ext uri="{FF2B5EF4-FFF2-40B4-BE49-F238E27FC236}">
                <a16:creationId xmlns:a16="http://schemas.microsoft.com/office/drawing/2014/main" id="{ACD2666F-8284-4616-A860-F14171C2879D}"/>
              </a:ext>
            </a:extLst>
          </p:cNvPr>
          <p:cNvSpPr>
            <a:spLocks noGrp="1"/>
          </p:cNvSpPr>
          <p:nvPr>
            <p:ph idx="1"/>
          </p:nvPr>
        </p:nvSpPr>
        <p:spPr>
          <a:xfrm>
            <a:off x="4387611" y="550606"/>
            <a:ext cx="7804390" cy="6038696"/>
          </a:xfrm>
        </p:spPr>
        <p:txBody>
          <a:bodyPr>
            <a:normAutofit/>
          </a:bodyPr>
          <a:lstStyle/>
          <a:p>
            <a:pPr>
              <a:buFont typeface="Arial" panose="020B0604020202020204" pitchFamily="34" charset="0"/>
              <a:buChar char="•"/>
            </a:pPr>
            <a:r>
              <a:rPr lang="lv-LV" sz="2400" dirty="0"/>
              <a:t>Shelter inhabitants; </a:t>
            </a:r>
          </a:p>
          <a:p>
            <a:pPr>
              <a:buFont typeface="Arial" panose="020B0604020202020204" pitchFamily="34" charset="0"/>
              <a:buChar char="•"/>
            </a:pPr>
            <a:r>
              <a:rPr lang="lv-LV" sz="2400" dirty="0"/>
              <a:t>Human trafficking victims;   </a:t>
            </a:r>
          </a:p>
          <a:p>
            <a:pPr>
              <a:buFont typeface="Arial" panose="020B0604020202020204" pitchFamily="34" charset="0"/>
              <a:buChar char="•"/>
            </a:pPr>
            <a:r>
              <a:rPr lang="lv-LV" sz="2400" dirty="0"/>
              <a:t>Refugees and asylum seekers; </a:t>
            </a:r>
          </a:p>
          <a:p>
            <a:pPr>
              <a:buFont typeface="Arial" panose="020B0604020202020204" pitchFamily="34" charset="0"/>
              <a:buChar char="•"/>
            </a:pPr>
            <a:r>
              <a:rPr lang="lv-LV" sz="2400" dirty="0"/>
              <a:t>Orphans and unattended minors till 15, as well as youth till 24 ;</a:t>
            </a:r>
          </a:p>
          <a:p>
            <a:pPr>
              <a:buFont typeface="Arial" panose="020B0604020202020204" pitchFamily="34" charset="0"/>
              <a:buChar char="•"/>
            </a:pPr>
            <a:r>
              <a:rPr lang="lv-LV" sz="2400" dirty="0"/>
              <a:t>Parents or guardians of children with disability; </a:t>
            </a:r>
          </a:p>
          <a:p>
            <a:pPr>
              <a:buFont typeface="Arial" panose="020B0604020202020204" pitchFamily="34" charset="0"/>
              <a:buChar char="•"/>
            </a:pPr>
            <a:r>
              <a:rPr lang="lv-LV" sz="2400" dirty="0"/>
              <a:t>Persons – carers of relatives with Ist disability group or of person with IInd disability group, having mental health issues.  </a:t>
            </a:r>
          </a:p>
          <a:p>
            <a:pPr marL="0" indent="0">
              <a:buNone/>
            </a:pPr>
            <a:endParaRPr lang="lv-LV" dirty="0"/>
          </a:p>
          <a:p>
            <a:pPr>
              <a:buFont typeface="Arial" panose="020B0604020202020204" pitchFamily="34" charset="0"/>
              <a:buChar char="•"/>
            </a:pPr>
            <a:endParaRPr lang="lv-LV" dirty="0"/>
          </a:p>
        </p:txBody>
      </p:sp>
    </p:spTree>
    <p:extLst>
      <p:ext uri="{BB962C8B-B14F-4D97-AF65-F5344CB8AC3E}">
        <p14:creationId xmlns:p14="http://schemas.microsoft.com/office/powerpoint/2010/main" val="2638571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sz="4400" b="1" dirty="0"/>
              <a:t>Disadvantaged? </a:t>
            </a:r>
            <a:r>
              <a:rPr lang="lv-LV" b="1" dirty="0"/>
              <a:t/>
            </a:r>
            <a:br>
              <a:rPr lang="lv-LV" b="1" dirty="0"/>
            </a:br>
            <a:r>
              <a:rPr lang="lv-LV" b="1" i="1" dirty="0"/>
              <a:t>Conceptual fluidity </a:t>
            </a:r>
            <a:br>
              <a:rPr lang="lv-LV" b="1" i="1" dirty="0"/>
            </a:br>
            <a:r>
              <a:rPr lang="lv-LV" b="1" i="1" dirty="0"/>
              <a:t>Issue of the subject </a:t>
            </a:r>
            <a:endParaRPr lang="en-US" b="1"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7988367"/>
              </p:ext>
            </p:extLst>
          </p:nvPr>
        </p:nvGraphicFramePr>
        <p:xfrm>
          <a:off x="5118100" y="803275"/>
          <a:ext cx="6281738" cy="5248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3053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1C5EA-625A-4A9E-8676-B687A579C378}"/>
              </a:ext>
            </a:extLst>
          </p:cNvPr>
          <p:cNvSpPr>
            <a:spLocks noGrp="1"/>
          </p:cNvSpPr>
          <p:nvPr>
            <p:ph type="title"/>
          </p:nvPr>
        </p:nvSpPr>
        <p:spPr/>
        <p:txBody>
          <a:bodyPr>
            <a:noAutofit/>
          </a:bodyPr>
          <a:lstStyle/>
          <a:p>
            <a:r>
              <a:rPr lang="en-GB" b="1" dirty="0"/>
              <a:t/>
            </a:r>
            <a:br>
              <a:rPr lang="en-GB" b="1" dirty="0"/>
            </a:br>
            <a:r>
              <a:rPr lang="en-GB" b="1" dirty="0"/>
              <a:t>Evidence on</a:t>
            </a:r>
            <a:r>
              <a:rPr lang="lv-LV" b="1" dirty="0"/>
              <a:t> services </a:t>
            </a:r>
          </a:p>
        </p:txBody>
      </p:sp>
      <p:sp>
        <p:nvSpPr>
          <p:cNvPr id="3" name="Content Placeholder 2">
            <a:extLst>
              <a:ext uri="{FF2B5EF4-FFF2-40B4-BE49-F238E27FC236}">
                <a16:creationId xmlns:a16="http://schemas.microsoft.com/office/drawing/2014/main" id="{354475E0-99E6-4C77-BB10-9C148A8CE29D}"/>
              </a:ext>
            </a:extLst>
          </p:cNvPr>
          <p:cNvSpPr>
            <a:spLocks noGrp="1"/>
          </p:cNvSpPr>
          <p:nvPr>
            <p:ph idx="1"/>
          </p:nvPr>
        </p:nvSpPr>
        <p:spPr/>
        <p:txBody>
          <a:bodyPr/>
          <a:lstStyle/>
          <a:p>
            <a:pPr marL="0" indent="0" algn="ctr">
              <a:buNone/>
            </a:pPr>
            <a:r>
              <a:rPr lang="en-GB" sz="2400" b="1" dirty="0"/>
              <a:t>Latvia</a:t>
            </a:r>
            <a:endParaRPr lang="en-US" sz="2400" b="1" dirty="0"/>
          </a:p>
          <a:p>
            <a:pPr marL="0" indent="0" algn="ctr">
              <a:buNone/>
            </a:pPr>
            <a:r>
              <a:rPr lang="en-GB" sz="2400" b="1" dirty="0"/>
              <a:t>National report on the Beijing Declaration and Platform of Action adopted at the Fourth World Conference on Women and on the results of the 23</a:t>
            </a:r>
            <a:r>
              <a:rPr lang="en-GB" sz="2400" b="1" baseline="30000" dirty="0"/>
              <a:t>rd</a:t>
            </a:r>
            <a:r>
              <a:rPr lang="en-GB" sz="2400" b="1" dirty="0"/>
              <a:t> Special Session of the General Assembly</a:t>
            </a:r>
            <a:endParaRPr lang="en-US" sz="2400" b="1" dirty="0"/>
          </a:p>
          <a:p>
            <a:pPr marL="0" indent="0" algn="ctr">
              <a:buNone/>
            </a:pPr>
            <a:r>
              <a:rPr lang="lv-LV" sz="2400" dirty="0">
                <a:solidFill>
                  <a:srgbClr val="FF0000"/>
                </a:solidFill>
              </a:rPr>
              <a:t>2019</a:t>
            </a:r>
          </a:p>
        </p:txBody>
      </p:sp>
    </p:spTree>
    <p:extLst>
      <p:ext uri="{BB962C8B-B14F-4D97-AF65-F5344CB8AC3E}">
        <p14:creationId xmlns:p14="http://schemas.microsoft.com/office/powerpoint/2010/main" val="1820054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Health </a:t>
            </a:r>
            <a:endParaRPr lang="en-US" b="1" dirty="0"/>
          </a:p>
        </p:txBody>
      </p:sp>
      <p:sp>
        <p:nvSpPr>
          <p:cNvPr id="3" name="Content Placeholder 2"/>
          <p:cNvSpPr>
            <a:spLocks noGrp="1"/>
          </p:cNvSpPr>
          <p:nvPr>
            <p:ph idx="1"/>
          </p:nvPr>
        </p:nvSpPr>
        <p:spPr/>
        <p:txBody>
          <a:bodyPr>
            <a:normAutofit fontScale="85000" lnSpcReduction="10000"/>
          </a:bodyPr>
          <a:lstStyle/>
          <a:p>
            <a:r>
              <a:rPr lang="lv-LV" b="1" dirty="0"/>
              <a:t>"Mother and Child Health Improvement Plan for 2018-2020" </a:t>
            </a:r>
            <a:r>
              <a:rPr lang="lv-LV" dirty="0"/>
              <a:t>aims to improve the situation in maternal and child health through health promotion and disease prevention, as well as </a:t>
            </a:r>
            <a:r>
              <a:rPr lang="lv-LV" b="1" dirty="0"/>
              <a:t>by promotion of early diagnosis, timely treatment and medical rehabilitation. </a:t>
            </a:r>
          </a:p>
          <a:p>
            <a:r>
              <a:rPr lang="lv-LV" dirty="0"/>
              <a:t>Improved care for pregnant women, women who are giving birth, who are within 6 weeks after having given birth, as well as for newborns, by improving the availability of outpatient services for children and by improving access to, as well as quality of, healthcare for chronic paediatric patients. </a:t>
            </a:r>
          </a:p>
          <a:p>
            <a:r>
              <a:rPr lang="lv-LV" dirty="0"/>
              <a:t>National level program for educating young people in the field of sexual and reproductive health ;</a:t>
            </a:r>
          </a:p>
          <a:p>
            <a:r>
              <a:rPr lang="lv-LV" dirty="0"/>
              <a:t>In order to reduce maternal mortality from indirect causes, measures aimed at ensuring that women at risk of social exclusion are provided with state-funded contraception services from the year 2020 and onwards. </a:t>
            </a:r>
          </a:p>
          <a:p>
            <a:r>
              <a:rPr lang="lv-LV" dirty="0"/>
              <a:t>Provide social workers with knowledge about the possibilities of receiving these services for women at social risk. </a:t>
            </a:r>
            <a:endParaRPr lang="en-US" dirty="0"/>
          </a:p>
        </p:txBody>
      </p:sp>
    </p:spTree>
    <p:extLst>
      <p:ext uri="{BB962C8B-B14F-4D97-AF65-F5344CB8AC3E}">
        <p14:creationId xmlns:p14="http://schemas.microsoft.com/office/powerpoint/2010/main" val="863583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DE0F9-A49B-4D61-A61F-FDC967200983}"/>
              </a:ext>
            </a:extLst>
          </p:cNvPr>
          <p:cNvSpPr>
            <a:spLocks noGrp="1"/>
          </p:cNvSpPr>
          <p:nvPr>
            <p:ph type="title"/>
          </p:nvPr>
        </p:nvSpPr>
        <p:spPr/>
        <p:txBody>
          <a:bodyPr/>
          <a:lstStyle/>
          <a:p>
            <a:r>
              <a:rPr lang="lv-LV" b="1" dirty="0"/>
              <a:t>Social assistance  for families </a:t>
            </a:r>
            <a:r>
              <a:rPr lang="en-GB" b="1" dirty="0"/>
              <a:t> </a:t>
            </a:r>
            <a:endParaRPr lang="lv-LV" b="1" dirty="0"/>
          </a:p>
        </p:txBody>
      </p:sp>
      <p:pic>
        <p:nvPicPr>
          <p:cNvPr id="4" name="Content Placeholder 3">
            <a:extLst>
              <a:ext uri="{FF2B5EF4-FFF2-40B4-BE49-F238E27FC236}">
                <a16:creationId xmlns:a16="http://schemas.microsoft.com/office/drawing/2014/main" id="{2B52A477-0A9D-4A80-A5AE-3C3D55033704}"/>
              </a:ext>
            </a:extLst>
          </p:cNvPr>
          <p:cNvPicPr>
            <a:picLocks noGrp="1" noChangeAspect="1"/>
          </p:cNvPicPr>
          <p:nvPr>
            <p:ph idx="1"/>
          </p:nvPr>
        </p:nvPicPr>
        <p:blipFill>
          <a:blip r:embed="rId2"/>
          <a:stretch>
            <a:fillRect/>
          </a:stretch>
        </p:blipFill>
        <p:spPr>
          <a:xfrm>
            <a:off x="4408134" y="181488"/>
            <a:ext cx="6895235" cy="6210434"/>
          </a:xfrm>
          <a:prstGeom prst="rect">
            <a:avLst/>
          </a:prstGeom>
        </p:spPr>
      </p:pic>
    </p:spTree>
    <p:extLst>
      <p:ext uri="{BB962C8B-B14F-4D97-AF65-F5344CB8AC3E}">
        <p14:creationId xmlns:p14="http://schemas.microsoft.com/office/powerpoint/2010/main" val="677556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Poverty reduction measures </a:t>
            </a:r>
            <a:endParaRPr lang="en-US" b="1" dirty="0"/>
          </a:p>
        </p:txBody>
      </p:sp>
      <p:sp>
        <p:nvSpPr>
          <p:cNvPr id="3" name="Content Placeholder 2"/>
          <p:cNvSpPr>
            <a:spLocks noGrp="1"/>
          </p:cNvSpPr>
          <p:nvPr>
            <p:ph idx="1"/>
          </p:nvPr>
        </p:nvSpPr>
        <p:spPr/>
        <p:txBody>
          <a:bodyPr>
            <a:normAutofit fontScale="85000" lnSpcReduction="10000"/>
          </a:bodyPr>
          <a:lstStyle/>
          <a:p>
            <a:r>
              <a:rPr lang="lv-LV" b="1" dirty="0"/>
              <a:t>In addition to social assistance provided by municipalities, </a:t>
            </a:r>
            <a:r>
              <a:rPr lang="lv-LV" dirty="0"/>
              <a:t>poor and low-income people, including women at risk of poverty, and women with children, support can be received under the measures co-financed by the European Support Fund for the Most Deprived Persons (hereinafter referred to as the ESFMDP). </a:t>
            </a:r>
            <a:r>
              <a:rPr lang="lv-LV" b="1" dirty="0"/>
              <a:t>ESFMDP support reduces food and basic material deprivation, while reducing the social exclusion of the most deprived.</a:t>
            </a:r>
            <a:r>
              <a:rPr lang="lv-LV" dirty="0"/>
              <a:t/>
            </a:r>
            <a:br>
              <a:rPr lang="lv-LV" dirty="0"/>
            </a:br>
            <a:r>
              <a:rPr lang="lv-LV" dirty="0"/>
              <a:t>In Latvia, with the support of ESFMDP, the most deprived persons are being provided with food sets, kits of hygiene and household items, individual training kits for families with primary and secondary school children are being provided (school and stationary equipment, school bags, etc.), additional baby food sets for families with small children aged 7 to 24 months, additional sets of hygiene products for families with young children up to two years of age (diapers, etc.). </a:t>
            </a:r>
            <a:endParaRPr lang="en-GB" dirty="0"/>
          </a:p>
          <a:p>
            <a:r>
              <a:rPr lang="lv-LV" dirty="0"/>
              <a:t>As of January 2019, people with low-income and families with average monthly earnings of less than EUR 242 per month can also receive support, instead of the previous level of EUR 188.</a:t>
            </a:r>
            <a:endParaRPr lang="en-US" dirty="0"/>
          </a:p>
          <a:p>
            <a:endParaRPr lang="en-US" dirty="0"/>
          </a:p>
        </p:txBody>
      </p:sp>
    </p:spTree>
    <p:extLst>
      <p:ext uri="{BB962C8B-B14F-4D97-AF65-F5344CB8AC3E}">
        <p14:creationId xmlns:p14="http://schemas.microsoft.com/office/powerpoint/2010/main" val="622785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b="1" dirty="0"/>
              <a:t>Social services for refugees and persons of alternative status, including women</a:t>
            </a:r>
            <a:endParaRPr lang="en-US" b="1" dirty="0"/>
          </a:p>
        </p:txBody>
      </p:sp>
      <p:sp>
        <p:nvSpPr>
          <p:cNvPr id="3" name="Content Placeholder 2"/>
          <p:cNvSpPr>
            <a:spLocks noGrp="1"/>
          </p:cNvSpPr>
          <p:nvPr>
            <p:ph idx="1"/>
          </p:nvPr>
        </p:nvSpPr>
        <p:spPr/>
        <p:txBody>
          <a:bodyPr>
            <a:normAutofit fontScale="92500"/>
          </a:bodyPr>
          <a:lstStyle/>
          <a:p>
            <a:r>
              <a:rPr lang="lv-LV" dirty="0"/>
              <a:t>In year 2015, amendments were made to the Social Services and Social Assistance Law </a:t>
            </a:r>
            <a:r>
              <a:rPr lang="lv-LV" i="1" dirty="0"/>
              <a:t>[Sociālo pakalpojumu un sociālās palīdzības likums]</a:t>
            </a:r>
            <a:r>
              <a:rPr lang="lv-LV" dirty="0"/>
              <a:t> in order to improve the social situation of refugees and persons of alternative status, including women, by providing for the right to social services and social assistance. Persons with alternative status were granted the right to receive a guaranteed minimum income, counselling by social worker, as well as shelter and night shelter services. Children who have been granted alternative status, have received access to social care and social rehabilitation services. </a:t>
            </a:r>
            <a:endParaRPr lang="en-GB" dirty="0"/>
          </a:p>
          <a:p>
            <a:r>
              <a:rPr lang="lv-LV" dirty="0"/>
              <a:t>However, persons who have been granted refugee status, have social services and social assistance available at the same extent as other independent and permanent residents of Latvia.  In turn, asylum seekers have access to a service centre for asylum seekers.  </a:t>
            </a:r>
            <a:endParaRPr lang="en-US" dirty="0"/>
          </a:p>
          <a:p>
            <a:endParaRPr lang="en-US" dirty="0"/>
          </a:p>
        </p:txBody>
      </p:sp>
    </p:spTree>
    <p:extLst>
      <p:ext uri="{BB962C8B-B14F-4D97-AF65-F5344CB8AC3E}">
        <p14:creationId xmlns:p14="http://schemas.microsoft.com/office/powerpoint/2010/main" val="1637450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Inclusive Employment</a:t>
            </a:r>
            <a:endParaRPr lang="en-US" b="1" dirty="0"/>
          </a:p>
        </p:txBody>
      </p:sp>
      <p:sp>
        <p:nvSpPr>
          <p:cNvPr id="3" name="Content Placeholder 2"/>
          <p:cNvSpPr>
            <a:spLocks noGrp="1"/>
          </p:cNvSpPr>
          <p:nvPr>
            <p:ph idx="1"/>
          </p:nvPr>
        </p:nvSpPr>
        <p:spPr/>
        <p:txBody>
          <a:bodyPr/>
          <a:lstStyle/>
          <a:p>
            <a:r>
              <a:rPr lang="lv-LV" b="1" dirty="0"/>
              <a:t>Inclusive Employment </a:t>
            </a:r>
            <a:r>
              <a:rPr lang="lv-LV" dirty="0"/>
              <a:t>Guidelines for years 2015 - 2020: support for long-term unemployed, </a:t>
            </a:r>
          </a:p>
          <a:p>
            <a:r>
              <a:rPr lang="lv-LV" dirty="0"/>
              <a:t>support for social entrepreneurship, </a:t>
            </a:r>
          </a:p>
          <a:p>
            <a:r>
              <a:rPr lang="lv-LV" dirty="0"/>
              <a:t>promotion and maintaining of employment of senior workers, </a:t>
            </a:r>
          </a:p>
          <a:p>
            <a:r>
              <a:rPr lang="lv-LV" dirty="0"/>
              <a:t>integration of persons with disabilities or mental disabilities into the employment and into society, </a:t>
            </a:r>
          </a:p>
          <a:p>
            <a:r>
              <a:rPr lang="lv-LV" dirty="0"/>
              <a:t>motivation program for job search and mentor services for people with disabilities</a:t>
            </a:r>
          </a:p>
        </p:txBody>
      </p:sp>
    </p:spTree>
    <p:extLst>
      <p:ext uri="{BB962C8B-B14F-4D97-AF65-F5344CB8AC3E}">
        <p14:creationId xmlns:p14="http://schemas.microsoft.com/office/powerpoint/2010/main" val="3286535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DC83A6-D8C4-484D-A9B3-DCA6357EB2D1}"/>
              </a:ext>
            </a:extLst>
          </p:cNvPr>
          <p:cNvSpPr>
            <a:spLocks noGrp="1"/>
          </p:cNvSpPr>
          <p:nvPr>
            <p:ph type="title"/>
          </p:nvPr>
        </p:nvSpPr>
        <p:spPr/>
        <p:txBody>
          <a:bodyPr/>
          <a:lstStyle/>
          <a:p>
            <a:r>
              <a:rPr lang="en-GB" b="1" dirty="0"/>
              <a:t>Gendered Stats </a:t>
            </a:r>
            <a:r>
              <a:rPr lang="lv-LV" b="1" dirty="0"/>
              <a:t/>
            </a:r>
            <a:br>
              <a:rPr lang="lv-LV" b="1" dirty="0"/>
            </a:br>
            <a:r>
              <a:rPr lang="en-GB" b="1" dirty="0"/>
              <a:t>I</a:t>
            </a:r>
            <a:r>
              <a:rPr lang="lv-LV" b="1" dirty="0"/>
              <a:t> Numbers </a:t>
            </a:r>
          </a:p>
        </p:txBody>
      </p:sp>
      <p:pic>
        <p:nvPicPr>
          <p:cNvPr id="7" name="Content Placeholder 6">
            <a:extLst>
              <a:ext uri="{FF2B5EF4-FFF2-40B4-BE49-F238E27FC236}">
                <a16:creationId xmlns:a16="http://schemas.microsoft.com/office/drawing/2014/main" id="{75111196-B7BE-4188-928B-67C206D57E40}"/>
              </a:ext>
            </a:extLst>
          </p:cNvPr>
          <p:cNvPicPr>
            <a:picLocks noGrp="1" noChangeAspect="1"/>
          </p:cNvPicPr>
          <p:nvPr>
            <p:ph idx="1"/>
          </p:nvPr>
        </p:nvPicPr>
        <p:blipFill>
          <a:blip r:embed="rId2"/>
          <a:stretch>
            <a:fillRect/>
          </a:stretch>
        </p:blipFill>
        <p:spPr>
          <a:xfrm>
            <a:off x="2174428" y="894736"/>
            <a:ext cx="8759043" cy="1804228"/>
          </a:xfrm>
          <a:prstGeom prst="rect">
            <a:avLst/>
          </a:prstGeom>
        </p:spPr>
      </p:pic>
    </p:spTree>
    <p:extLst>
      <p:ext uri="{BB962C8B-B14F-4D97-AF65-F5344CB8AC3E}">
        <p14:creationId xmlns:p14="http://schemas.microsoft.com/office/powerpoint/2010/main" val="34118038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«Salt’n’pepper» Economy </a:t>
            </a:r>
            <a:br>
              <a:rPr lang="lv-LV" b="1" dirty="0"/>
            </a:br>
            <a:r>
              <a:rPr lang="lv-LV" b="1" dirty="0"/>
              <a:t>Yes, we can! </a:t>
            </a:r>
            <a:endParaRPr lang="en-US" b="1" dirty="0"/>
          </a:p>
        </p:txBody>
      </p:sp>
      <p:sp>
        <p:nvSpPr>
          <p:cNvPr id="3" name="Content Placeholder 2"/>
          <p:cNvSpPr>
            <a:spLocks noGrp="1"/>
          </p:cNvSpPr>
          <p:nvPr>
            <p:ph idx="1"/>
          </p:nvPr>
        </p:nvSpPr>
        <p:spPr/>
        <p:txBody>
          <a:bodyPr>
            <a:normAutofit lnSpcReduction="10000"/>
          </a:bodyPr>
          <a:lstStyle/>
          <a:p>
            <a:r>
              <a:rPr lang="lv-LV" dirty="0"/>
              <a:t>Activity programme </a:t>
            </a:r>
            <a:r>
              <a:rPr lang="lv-LV" i="1" dirty="0"/>
              <a:t>Growth and employment</a:t>
            </a:r>
            <a:r>
              <a:rPr lang="lv-LV" dirty="0"/>
              <a:t>, specific support aim No. 7.3.2. </a:t>
            </a:r>
            <a:r>
              <a:rPr lang="lv-LV" i="1" dirty="0"/>
              <a:t>Promotion of retention of employment, and employment of older workers</a:t>
            </a:r>
            <a:r>
              <a:rPr lang="lv-LV" dirty="0"/>
              <a:t>, project No. 7.3.2.0/16/I/001 </a:t>
            </a:r>
            <a:r>
              <a:rPr lang="lv-LV" i="1" dirty="0"/>
              <a:t> </a:t>
            </a:r>
            <a:r>
              <a:rPr lang="lv-LV" b="1" i="1" dirty="0"/>
              <a:t>"Support for longer employment lives"</a:t>
            </a:r>
            <a:r>
              <a:rPr lang="lv-LV" b="1" dirty="0"/>
              <a:t>.</a:t>
            </a:r>
          </a:p>
          <a:p>
            <a:r>
              <a:rPr lang="lv-LV" b="1" dirty="0"/>
              <a:t>Labour market support measures for people aged 50 and over </a:t>
            </a:r>
            <a:r>
              <a:rPr lang="lv-LV" dirty="0"/>
              <a:t>are being implemented, especially until reaching the retirement age. </a:t>
            </a:r>
          </a:p>
          <a:p>
            <a:r>
              <a:rPr lang="lv-LV" dirty="0"/>
              <a:t>Identifying the suitability of the work environment and organization to exploit the potential of senior workers, and by assessing the knowledge, skills and health status of senior workers; </a:t>
            </a:r>
            <a:r>
              <a:rPr lang="lv-LV" b="1" dirty="0"/>
              <a:t>providing training and lifelong learning opportunities, adapting workplaces and introducing flexible forms of work</a:t>
            </a:r>
            <a:r>
              <a:rPr lang="lv-LV" dirty="0"/>
              <a:t>, as well as </a:t>
            </a:r>
            <a:r>
              <a:rPr lang="lv-LV" b="1" dirty="0"/>
              <a:t>promoting the transfer of intergenerational skills.</a:t>
            </a:r>
            <a:r>
              <a:rPr lang="lv-LV" dirty="0"/>
              <a:t>	</a:t>
            </a:r>
            <a:endParaRPr lang="en-US" dirty="0"/>
          </a:p>
        </p:txBody>
      </p:sp>
    </p:spTree>
    <p:extLst>
      <p:ext uri="{BB962C8B-B14F-4D97-AF65-F5344CB8AC3E}">
        <p14:creationId xmlns:p14="http://schemas.microsoft.com/office/powerpoint/2010/main" val="12898486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Social Economy </a:t>
            </a:r>
            <a:endParaRPr lang="en-US" b="1" dirty="0"/>
          </a:p>
        </p:txBody>
      </p:sp>
      <p:sp>
        <p:nvSpPr>
          <p:cNvPr id="3" name="Content Placeholder 2"/>
          <p:cNvSpPr>
            <a:spLocks noGrp="1"/>
          </p:cNvSpPr>
          <p:nvPr>
            <p:ph idx="1"/>
          </p:nvPr>
        </p:nvSpPr>
        <p:spPr/>
        <p:txBody>
          <a:bodyPr/>
          <a:lstStyle/>
          <a:p>
            <a:r>
              <a:rPr lang="lv-LV" dirty="0"/>
              <a:t>On April 1, 2018, the Social Enterprise Act </a:t>
            </a:r>
            <a:r>
              <a:rPr lang="lv-LV" i="1" dirty="0"/>
              <a:t>[Sociālā uzņēmuma likums]</a:t>
            </a:r>
            <a:r>
              <a:rPr lang="lv-LV" dirty="0"/>
              <a:t> comes into force, </a:t>
            </a:r>
          </a:p>
          <a:p>
            <a:r>
              <a:rPr lang="lv-LV" dirty="0"/>
              <a:t>which aims to promote </a:t>
            </a:r>
            <a:r>
              <a:rPr lang="lv-LV" b="1" dirty="0"/>
              <a:t>the improvement of the quality of life and promotion of the employment of groups at risk of social exclusion, creating a favourable social business environment.</a:t>
            </a:r>
            <a:endParaRPr lang="en-US" b="1" dirty="0"/>
          </a:p>
          <a:p>
            <a:endParaRPr lang="en-US" dirty="0"/>
          </a:p>
        </p:txBody>
      </p:sp>
    </p:spTree>
    <p:extLst>
      <p:ext uri="{BB962C8B-B14F-4D97-AF65-F5344CB8AC3E}">
        <p14:creationId xmlns:p14="http://schemas.microsoft.com/office/powerpoint/2010/main" val="846848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Protection against domestic violence</a:t>
            </a:r>
            <a:endParaRPr lang="en-US" dirty="0"/>
          </a:p>
        </p:txBody>
      </p:sp>
      <p:sp>
        <p:nvSpPr>
          <p:cNvPr id="3" name="Content Placeholder 2"/>
          <p:cNvSpPr>
            <a:spLocks noGrp="1"/>
          </p:cNvSpPr>
          <p:nvPr>
            <p:ph idx="1"/>
          </p:nvPr>
        </p:nvSpPr>
        <p:spPr/>
        <p:txBody>
          <a:bodyPr>
            <a:normAutofit fontScale="85000" lnSpcReduction="20000"/>
          </a:bodyPr>
          <a:lstStyle/>
          <a:p>
            <a:r>
              <a:rPr lang="lv-LV" dirty="0"/>
              <a:t>2017-2018</a:t>
            </a:r>
            <a:r>
              <a:rPr lang="en-GB" dirty="0"/>
              <a:t>. </a:t>
            </a:r>
            <a:r>
              <a:rPr lang="lv-LV" dirty="0"/>
              <a:t>The project </a:t>
            </a:r>
            <a:r>
              <a:rPr lang="lv-LV" b="1" dirty="0"/>
              <a:t>"One Step closer: Unified Community Response to Cases of Violence Against Women" </a:t>
            </a:r>
            <a:r>
              <a:rPr lang="lv-LV" i="1" dirty="0"/>
              <a:t>["Soli tuvāk: Kopienas vienotā atbilde uz vardarbības pret sievietēm gadījumiem"]</a:t>
            </a:r>
            <a:r>
              <a:rPr lang="lv-LV" dirty="0"/>
              <a:t> implementation ensured development of professional competencies of specialists (officers of the State police </a:t>
            </a:r>
            <a:r>
              <a:rPr lang="lv-LV" i="1" dirty="0"/>
              <a:t>[Valsts policija]</a:t>
            </a:r>
            <a:r>
              <a:rPr lang="lv-LV" dirty="0"/>
              <a:t> and local government employees, social workers, children's rights protection specialists, health care and NGO experts) who face daily, or might face persons, who have suffered from domestic violence or other persons in close relationships with </a:t>
            </a:r>
            <a:r>
              <a:rPr lang="lv-LV" dirty="0" err="1"/>
              <a:t>them</a:t>
            </a:r>
            <a:r>
              <a:rPr lang="lv-LV" dirty="0"/>
              <a:t>.</a:t>
            </a:r>
            <a:r>
              <a:rPr lang="en-GB" b="1" dirty="0"/>
              <a:t> </a:t>
            </a:r>
          </a:p>
          <a:p>
            <a:r>
              <a:rPr lang="en-GB" b="1" dirty="0"/>
              <a:t>Protection against domestic violence – forthcoming:</a:t>
            </a:r>
          </a:p>
          <a:p>
            <a:pPr marL="0" indent="0">
              <a:buNone/>
            </a:pPr>
            <a:r>
              <a:rPr lang="en-GB" dirty="0"/>
              <a:t>Recent </a:t>
            </a:r>
            <a:r>
              <a:rPr lang="lv-LV" dirty="0"/>
              <a:t> </a:t>
            </a:r>
            <a:r>
              <a:rPr lang="en-GB" dirty="0"/>
              <a:t>amendments to the “Law on Police”</a:t>
            </a:r>
            <a:r>
              <a:rPr lang="en-US" dirty="0"/>
              <a:t> ensure that in cases where there is an immediate threat that a </a:t>
            </a:r>
          </a:p>
          <a:p>
            <a:pPr marL="0" indent="0">
              <a:buNone/>
            </a:pPr>
            <a:r>
              <a:rPr lang="en-US" dirty="0"/>
              <a:t>person in or around the dwelling may harm the life, freedom or health of the protected person, the police shall, without a written </a:t>
            </a:r>
          </a:p>
          <a:p>
            <a:pPr marL="0" indent="0">
              <a:buNone/>
            </a:pPr>
            <a:r>
              <a:rPr lang="en-US" dirty="0"/>
              <a:t>application from the protected person, take a decision ensuring </a:t>
            </a:r>
          </a:p>
          <a:p>
            <a:pPr marL="0" indent="0">
              <a:buNone/>
            </a:pPr>
            <a:r>
              <a:rPr lang="en-US" dirty="0"/>
              <a:t>the separation of the person causing the threat and the protected person</a:t>
            </a:r>
            <a:r>
              <a:rPr lang="en-GB" dirty="0"/>
              <a:t> ( waiting for final approval by national parliament, this year)</a:t>
            </a:r>
            <a:endParaRPr lang="lv-LV" dirty="0"/>
          </a:p>
          <a:p>
            <a:endParaRPr lang="en-US" dirty="0"/>
          </a:p>
        </p:txBody>
      </p:sp>
    </p:spTree>
    <p:extLst>
      <p:ext uri="{BB962C8B-B14F-4D97-AF65-F5344CB8AC3E}">
        <p14:creationId xmlns:p14="http://schemas.microsoft.com/office/powerpoint/2010/main" val="14233821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b="1" dirty="0"/>
              <a:t>Latest </a:t>
            </a:r>
            <a:r>
              <a:rPr lang="lv-LV" b="1" dirty="0" err="1"/>
              <a:t>and</a:t>
            </a:r>
            <a:r>
              <a:rPr lang="lv-LV" b="1" dirty="0"/>
              <a:t> </a:t>
            </a:r>
            <a:r>
              <a:rPr lang="lv-LV" b="1" dirty="0" err="1"/>
              <a:t>actual</a:t>
            </a:r>
            <a:r>
              <a:rPr lang="lv-LV" b="1" dirty="0"/>
              <a:t/>
            </a:r>
            <a:br>
              <a:rPr lang="lv-LV" b="1" dirty="0"/>
            </a:br>
            <a:r>
              <a:rPr lang="lv-LV" b="1" dirty="0"/>
              <a:t>strategies and guidelines, activities  and services</a:t>
            </a:r>
            <a:endParaRPr lang="en-US" b="1" dirty="0"/>
          </a:p>
        </p:txBody>
      </p:sp>
      <p:sp>
        <p:nvSpPr>
          <p:cNvPr id="3" name="Content Placeholder 2"/>
          <p:cNvSpPr>
            <a:spLocks noGrp="1"/>
          </p:cNvSpPr>
          <p:nvPr>
            <p:ph idx="1"/>
          </p:nvPr>
        </p:nvSpPr>
        <p:spPr/>
        <p:txBody>
          <a:bodyPr>
            <a:normAutofit/>
          </a:bodyPr>
          <a:lstStyle/>
          <a:p>
            <a:r>
              <a:rPr lang="lv-LV" sz="2400" b="1" dirty="0"/>
              <a:t>Development of Professional Social Work in Local </a:t>
            </a:r>
            <a:r>
              <a:rPr lang="lv-LV" sz="2400" b="1" dirty="0" err="1"/>
              <a:t>Municipalities</a:t>
            </a:r>
            <a:r>
              <a:rPr lang="lv-LV" sz="2400" b="1" dirty="0"/>
              <a:t> 2015-2023</a:t>
            </a:r>
            <a:r>
              <a:rPr lang="lv-LV" sz="2400" dirty="0"/>
              <a:t> </a:t>
            </a:r>
            <a:endParaRPr lang="en-US" sz="2400" dirty="0"/>
          </a:p>
          <a:p>
            <a:r>
              <a:rPr lang="lv-LV" sz="2400" dirty="0"/>
              <a:t>Guidelines for Social Protection and Labour market policies 2021.-2027 </a:t>
            </a:r>
          </a:p>
          <a:p>
            <a:r>
              <a:rPr lang="lv-LV" sz="2400" dirty="0"/>
              <a:t>Plan for Development of Social Services 2022-2024</a:t>
            </a:r>
          </a:p>
          <a:p>
            <a:r>
              <a:rPr lang="lv-LV" sz="2400" dirty="0"/>
              <a:t>Plan for Equal Rights and Opportunities for Women and Men 2021-2023 </a:t>
            </a:r>
          </a:p>
        </p:txBody>
      </p:sp>
    </p:spTree>
    <p:extLst>
      <p:ext uri="{BB962C8B-B14F-4D97-AF65-F5344CB8AC3E}">
        <p14:creationId xmlns:p14="http://schemas.microsoft.com/office/powerpoint/2010/main" val="3174399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b="1" dirty="0"/>
              <a:t>Development of Professional Social Work in Local Municipalities</a:t>
            </a:r>
            <a:endParaRPr lang="en-US" b="1" dirty="0"/>
          </a:p>
        </p:txBody>
      </p:sp>
      <p:sp>
        <p:nvSpPr>
          <p:cNvPr id="3" name="Content Placeholder 2"/>
          <p:cNvSpPr>
            <a:spLocks noGrp="1"/>
          </p:cNvSpPr>
          <p:nvPr>
            <p:ph idx="1"/>
          </p:nvPr>
        </p:nvSpPr>
        <p:spPr/>
        <p:txBody>
          <a:bodyPr/>
          <a:lstStyle/>
          <a:p>
            <a:r>
              <a:rPr lang="lv-LV" dirty="0"/>
              <a:t>In order to improve efficiency of municipal social services and improve the social support provided to local municipalities, since year 2015, the Ministry of Welfare </a:t>
            </a:r>
            <a:r>
              <a:rPr lang="lv-LV" i="1" dirty="0"/>
              <a:t>[Labklājības ministrija]</a:t>
            </a:r>
            <a:r>
              <a:rPr lang="lv-LV" dirty="0"/>
              <a:t> has implemented the project "Development of Professional Social Work in Local Municipalities" </a:t>
            </a:r>
            <a:r>
              <a:rPr lang="lv-LV" i="1" dirty="0"/>
              <a:t>["Profesionāla sociālā darba attīstība pašvaldībās"]</a:t>
            </a:r>
            <a:r>
              <a:rPr lang="lv-LV" dirty="0"/>
              <a:t>, co-financed by the European Social Fund. Within the framework of the project, training and supervision of social work specialists are being implemented, as well as </a:t>
            </a:r>
            <a:r>
              <a:rPr lang="lv-LV" b="1" dirty="0"/>
              <a:t>methodologies are being developed for work with different client groups, including social work with victims of violence, social work with persons with mental disabilities, social work with families with children, etc. </a:t>
            </a:r>
            <a:endParaRPr lang="en-US" b="1" dirty="0"/>
          </a:p>
          <a:p>
            <a:endParaRPr lang="en-US" dirty="0"/>
          </a:p>
        </p:txBody>
      </p:sp>
    </p:spTree>
    <p:extLst>
      <p:ext uri="{BB962C8B-B14F-4D97-AF65-F5344CB8AC3E}">
        <p14:creationId xmlns:p14="http://schemas.microsoft.com/office/powerpoint/2010/main" val="32900042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b="1" dirty="0"/>
              <a:t>Development of Professional Social Work in Local Municipalities</a:t>
            </a:r>
            <a:endParaRPr lang="en-US" b="1" dirty="0"/>
          </a:p>
        </p:txBody>
      </p:sp>
      <p:sp>
        <p:nvSpPr>
          <p:cNvPr id="3" name="Content Placeholder 2"/>
          <p:cNvSpPr>
            <a:spLocks noGrp="1"/>
          </p:cNvSpPr>
          <p:nvPr>
            <p:ph idx="1"/>
          </p:nvPr>
        </p:nvSpPr>
        <p:spPr/>
        <p:txBody>
          <a:bodyPr/>
          <a:lstStyle/>
          <a:p>
            <a:r>
              <a:rPr lang="en-GB" b="1" dirty="0"/>
              <a:t>New paradigm of social work with families with children: </a:t>
            </a:r>
            <a:r>
              <a:rPr lang="en-GB" dirty="0"/>
              <a:t>client – guided process, focuses on evaluation, resource assessment, consulting, in – house and inter – institutional collaboration</a:t>
            </a:r>
          </a:p>
          <a:p>
            <a:r>
              <a:rPr lang="en-GB" dirty="0"/>
              <a:t>Social work with victims of violence and persons committed violent acts</a:t>
            </a:r>
          </a:p>
          <a:p>
            <a:r>
              <a:rPr lang="en-GB" dirty="0"/>
              <a:t>Social work with persons with substance abuse, as well as process – dependent</a:t>
            </a:r>
          </a:p>
          <a:p>
            <a:r>
              <a:rPr lang="en-GB" b="1" dirty="0"/>
              <a:t>Family Assistant </a:t>
            </a:r>
            <a:r>
              <a:rPr lang="en-GB" dirty="0"/>
              <a:t>services </a:t>
            </a:r>
          </a:p>
        </p:txBody>
      </p:sp>
    </p:spTree>
    <p:extLst>
      <p:ext uri="{BB962C8B-B14F-4D97-AF65-F5344CB8AC3E}">
        <p14:creationId xmlns:p14="http://schemas.microsoft.com/office/powerpoint/2010/main" val="16580295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b="1" dirty="0" err="1"/>
              <a:t>Guidelines</a:t>
            </a:r>
            <a:r>
              <a:rPr lang="lv-LV" b="1" dirty="0"/>
              <a:t> </a:t>
            </a:r>
            <a:r>
              <a:rPr lang="lv-LV" dirty="0"/>
              <a:t/>
            </a:r>
            <a:br>
              <a:rPr lang="lv-LV" dirty="0"/>
            </a:br>
            <a:r>
              <a:rPr lang="lv-LV" dirty="0" err="1"/>
              <a:t>Goal</a:t>
            </a:r>
            <a:r>
              <a:rPr lang="lv-LV" dirty="0"/>
              <a:t>: </a:t>
            </a:r>
            <a:r>
              <a:rPr lang="lv-LV" dirty="0" err="1"/>
              <a:t>foster</a:t>
            </a:r>
            <a:r>
              <a:rPr lang="lv-LV" dirty="0"/>
              <a:t> </a:t>
            </a:r>
            <a:r>
              <a:rPr lang="lv-LV" dirty="0" err="1"/>
              <a:t>social</a:t>
            </a:r>
            <a:r>
              <a:rPr lang="lv-LV" dirty="0"/>
              <a:t> </a:t>
            </a:r>
            <a:r>
              <a:rPr lang="lv-LV" dirty="0" err="1"/>
              <a:t>inclusion</a:t>
            </a:r>
            <a:r>
              <a:rPr lang="lv-LV" dirty="0"/>
              <a:t> </a:t>
            </a:r>
            <a:br>
              <a:rPr lang="lv-LV" dirty="0"/>
            </a:br>
            <a:r>
              <a:rPr lang="en-GB" dirty="0"/>
              <a:t>by </a:t>
            </a:r>
            <a:r>
              <a:rPr lang="lv-LV" dirty="0"/>
              <a:t/>
            </a:r>
            <a:br>
              <a:rPr lang="lv-LV" dirty="0"/>
            </a:br>
            <a:endParaRPr lang="en-US" dirty="0"/>
          </a:p>
        </p:txBody>
      </p:sp>
      <p:sp>
        <p:nvSpPr>
          <p:cNvPr id="3" name="Content Placeholder 2"/>
          <p:cNvSpPr>
            <a:spLocks noGrp="1"/>
          </p:cNvSpPr>
          <p:nvPr>
            <p:ph idx="1"/>
          </p:nvPr>
        </p:nvSpPr>
        <p:spPr/>
        <p:txBody>
          <a:bodyPr/>
          <a:lstStyle/>
          <a:p>
            <a:r>
              <a:rPr lang="en-GB" altLang="lv-LV" b="1" dirty="0">
                <a:solidFill>
                  <a:schemeClr val="tx2"/>
                </a:solidFill>
                <a:ea typeface="MS PGothic" panose="020B0600070205080204" pitchFamily="34" charset="-128"/>
              </a:rPr>
              <a:t>Diminishing</a:t>
            </a:r>
          </a:p>
          <a:p>
            <a:r>
              <a:rPr lang="en-GB" altLang="lv-LV" dirty="0">
                <a:ea typeface="MS PGothic" panose="020B0600070205080204" pitchFamily="34" charset="-128"/>
              </a:rPr>
              <a:t>Income inequality and poverty</a:t>
            </a:r>
          </a:p>
          <a:p>
            <a:r>
              <a:rPr lang="en-GB" altLang="lv-LV" b="1" dirty="0">
                <a:solidFill>
                  <a:schemeClr val="tx2"/>
                </a:solidFill>
                <a:ea typeface="MS PGothic" panose="020B0600070205080204" pitchFamily="34" charset="-128"/>
              </a:rPr>
              <a:t>Developing </a:t>
            </a:r>
          </a:p>
          <a:p>
            <a:r>
              <a:rPr lang="en-GB" altLang="lv-LV" dirty="0">
                <a:ea typeface="MS PGothic" panose="020B0600070205080204" pitchFamily="34" charset="-128"/>
              </a:rPr>
              <a:t>Accessible and customized system of social services and judicial support</a:t>
            </a:r>
          </a:p>
          <a:p>
            <a:r>
              <a:rPr lang="en-GB" altLang="lv-LV" b="1" dirty="0">
                <a:solidFill>
                  <a:schemeClr val="tx2"/>
                </a:solidFill>
                <a:ea typeface="MS PGothic" panose="020B0600070205080204" pitchFamily="34" charset="-128"/>
              </a:rPr>
              <a:t>Fostering</a:t>
            </a:r>
          </a:p>
          <a:p>
            <a:r>
              <a:rPr lang="en-GB" altLang="lv-LV" dirty="0">
                <a:ea typeface="MS PGothic" panose="020B0600070205080204" pitchFamily="34" charset="-128"/>
              </a:rPr>
              <a:t>high employment level in quality work environment</a:t>
            </a:r>
            <a:endParaRPr lang="en-US" dirty="0"/>
          </a:p>
        </p:txBody>
      </p:sp>
    </p:spTree>
    <p:extLst>
      <p:ext uri="{BB962C8B-B14F-4D97-AF65-F5344CB8AC3E}">
        <p14:creationId xmlns:p14="http://schemas.microsoft.com/office/powerpoint/2010/main" val="6975945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err="1"/>
              <a:t>Guidelines</a:t>
            </a:r>
            <a:r>
              <a:rPr lang="lv-LV" b="1" dirty="0"/>
              <a:t> </a:t>
            </a:r>
            <a:r>
              <a:rPr lang="en-GB" b="1" dirty="0"/>
              <a:t/>
            </a:r>
            <a:br>
              <a:rPr lang="en-GB" b="1" dirty="0"/>
            </a:br>
            <a:r>
              <a:rPr lang="lv-LV" dirty="0" err="1"/>
              <a:t>Basic</a:t>
            </a:r>
            <a:r>
              <a:rPr lang="lv-LV" dirty="0"/>
              <a:t> trends</a:t>
            </a:r>
            <a:endParaRPr lang="en-US" dirty="0"/>
          </a:p>
        </p:txBody>
      </p:sp>
      <p:sp>
        <p:nvSpPr>
          <p:cNvPr id="3" name="Content Placeholder 2"/>
          <p:cNvSpPr>
            <a:spLocks noGrp="1"/>
          </p:cNvSpPr>
          <p:nvPr>
            <p:ph idx="1"/>
          </p:nvPr>
        </p:nvSpPr>
        <p:spPr/>
        <p:txBody>
          <a:bodyPr/>
          <a:lstStyle/>
          <a:p>
            <a:pPr>
              <a:spcBef>
                <a:spcPts val="1200"/>
              </a:spcBef>
            </a:pPr>
            <a:r>
              <a:rPr lang="en-GB" altLang="lv-LV" b="1" dirty="0">
                <a:ea typeface="MS PGothic" panose="020B0600070205080204" pitchFamily="34" charset="-128"/>
              </a:rPr>
              <a:t>SUSTAINABLE, STABLE AND RELEVANT FINANCIAL SUPPORT ( higher substance –related benefits, (paid?) carers leave etc.) </a:t>
            </a:r>
            <a:endParaRPr lang="en-GB" altLang="lv-LV" dirty="0">
              <a:ea typeface="MS PGothic" panose="020B0600070205080204" pitchFamily="34" charset="-128"/>
            </a:endParaRPr>
          </a:p>
          <a:p>
            <a:r>
              <a:rPr lang="en-GB" altLang="lv-LV" b="1" dirty="0">
                <a:ea typeface="MS PGothic" panose="020B0600070205080204" pitchFamily="34" charset="-128"/>
              </a:rPr>
              <a:t>ACCESSIBLE &amp; UP –TO – DATE SYSTEM OF SOCIAL SERVICES ( needs –based and personalised  services, community – based services, Inc. Community SW development, disability – sensitive functional evaluation)</a:t>
            </a:r>
          </a:p>
          <a:p>
            <a:r>
              <a:rPr lang="en-GB" b="1" dirty="0"/>
              <a:t>INCLUSIVE LABOR MARKET AND QUALITY WORKPLACES ( flexicurity implementation, constant growth in minimal wage) </a:t>
            </a:r>
          </a:p>
          <a:p>
            <a:endParaRPr lang="en-US" dirty="0"/>
          </a:p>
        </p:txBody>
      </p:sp>
    </p:spTree>
    <p:extLst>
      <p:ext uri="{BB962C8B-B14F-4D97-AF65-F5344CB8AC3E}">
        <p14:creationId xmlns:p14="http://schemas.microsoft.com/office/powerpoint/2010/main" val="29327894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b="1" dirty="0" err="1"/>
              <a:t>Guidelines</a:t>
            </a:r>
            <a:r>
              <a:rPr lang="lv-LV" b="1" dirty="0"/>
              <a:t> </a:t>
            </a:r>
            <a:r>
              <a:rPr lang="lv-LV" sz="3600" b="1" dirty="0" err="1"/>
              <a:t>Transversal</a:t>
            </a:r>
            <a:r>
              <a:rPr lang="lv-LV" sz="3600" b="1" dirty="0"/>
              <a:t> policy planning and implementation</a:t>
            </a:r>
            <a:endParaRPr lang="en-US" sz="3600" b="1" dirty="0"/>
          </a:p>
        </p:txBody>
      </p:sp>
      <p:sp>
        <p:nvSpPr>
          <p:cNvPr id="3" name="Content Placeholder 2"/>
          <p:cNvSpPr>
            <a:spLocks noGrp="1"/>
          </p:cNvSpPr>
          <p:nvPr>
            <p:ph idx="1"/>
          </p:nvPr>
        </p:nvSpPr>
        <p:spPr/>
        <p:txBody>
          <a:bodyPr>
            <a:noAutofit/>
          </a:bodyPr>
          <a:lstStyle/>
          <a:p>
            <a:r>
              <a:rPr lang="lv-LV" sz="2800" dirty="0"/>
              <a:t>Interinstitutional and interdisciplinary cooperation ( basic combinations – welfare, health, economics, judicial, interior)</a:t>
            </a:r>
          </a:p>
          <a:p>
            <a:r>
              <a:rPr lang="lv-LV" sz="2800" dirty="0"/>
              <a:t>Evidence based policy planning and monitoring</a:t>
            </a:r>
          </a:p>
          <a:p>
            <a:r>
              <a:rPr lang="lv-LV" sz="2800" dirty="0"/>
              <a:t>Public – friendly and two-way communication on policy initiatives and amendments  </a:t>
            </a:r>
            <a:endParaRPr lang="en-US" sz="2800" dirty="0"/>
          </a:p>
        </p:txBody>
      </p:sp>
    </p:spTree>
    <p:extLst>
      <p:ext uri="{BB962C8B-B14F-4D97-AF65-F5344CB8AC3E}">
        <p14:creationId xmlns:p14="http://schemas.microsoft.com/office/powerpoint/2010/main" val="29113004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5271E-72F0-42D7-9E15-E51433F87A1B}"/>
              </a:ext>
            </a:extLst>
          </p:cNvPr>
          <p:cNvSpPr>
            <a:spLocks noGrp="1"/>
          </p:cNvSpPr>
          <p:nvPr>
            <p:ph type="title"/>
          </p:nvPr>
        </p:nvSpPr>
        <p:spPr/>
        <p:txBody>
          <a:bodyPr>
            <a:normAutofit fontScale="90000"/>
          </a:bodyPr>
          <a:lstStyle/>
          <a:p>
            <a:r>
              <a:rPr lang="en-GB" dirty="0"/>
              <a:t/>
            </a:r>
            <a:br>
              <a:rPr lang="en-GB" dirty="0"/>
            </a:br>
            <a:r>
              <a:rPr lang="en-GB" dirty="0"/>
              <a:t/>
            </a:r>
            <a:br>
              <a:rPr lang="en-GB" dirty="0"/>
            </a:br>
            <a:r>
              <a:rPr lang="en-GB" dirty="0"/>
              <a:t/>
            </a:r>
            <a:br>
              <a:rPr lang="en-GB" dirty="0"/>
            </a:br>
            <a:r>
              <a:rPr lang="lv-LV" b="1" dirty="0" err="1"/>
              <a:t>Plan</a:t>
            </a:r>
            <a:r>
              <a:rPr lang="lv-LV" b="1" dirty="0"/>
              <a:t> </a:t>
            </a:r>
            <a:r>
              <a:rPr lang="lv-LV" b="1" dirty="0" err="1"/>
              <a:t>for</a:t>
            </a:r>
            <a:r>
              <a:rPr lang="lv-LV" b="1" dirty="0"/>
              <a:t> </a:t>
            </a:r>
            <a:r>
              <a:rPr lang="lv-LV" b="1" dirty="0" err="1"/>
              <a:t>Equal</a:t>
            </a:r>
            <a:r>
              <a:rPr lang="lv-LV" b="1" dirty="0"/>
              <a:t> </a:t>
            </a:r>
            <a:r>
              <a:rPr lang="lv-LV" b="1" dirty="0" err="1"/>
              <a:t>Rights</a:t>
            </a:r>
            <a:r>
              <a:rPr lang="lv-LV" b="1" dirty="0"/>
              <a:t> </a:t>
            </a:r>
            <a:r>
              <a:rPr lang="lv-LV" b="1" dirty="0" err="1"/>
              <a:t>and</a:t>
            </a:r>
            <a:r>
              <a:rPr lang="lv-LV" b="1" dirty="0"/>
              <a:t> </a:t>
            </a:r>
            <a:r>
              <a:rPr lang="lv-LV" b="1" dirty="0" err="1"/>
              <a:t>Opportunities</a:t>
            </a:r>
            <a:r>
              <a:rPr lang="lv-LV" b="1" dirty="0"/>
              <a:t> </a:t>
            </a:r>
            <a:r>
              <a:rPr lang="lv-LV" b="1" dirty="0" err="1"/>
              <a:t>for</a:t>
            </a:r>
            <a:r>
              <a:rPr lang="lv-LV" b="1" dirty="0"/>
              <a:t> </a:t>
            </a:r>
            <a:r>
              <a:rPr lang="lv-LV" b="1" dirty="0" err="1"/>
              <a:t>Women</a:t>
            </a:r>
            <a:r>
              <a:rPr lang="lv-LV" b="1" dirty="0"/>
              <a:t> </a:t>
            </a:r>
            <a:r>
              <a:rPr lang="lv-LV" b="1" dirty="0" err="1"/>
              <a:t>and</a:t>
            </a:r>
            <a:r>
              <a:rPr lang="lv-LV" b="1" dirty="0"/>
              <a:t> </a:t>
            </a:r>
            <a:r>
              <a:rPr lang="lv-LV" b="1" dirty="0" err="1"/>
              <a:t>Men</a:t>
            </a:r>
            <a:r>
              <a:rPr lang="lv-LV" b="1" dirty="0"/>
              <a:t> 2021-2023 </a:t>
            </a:r>
            <a:r>
              <a:rPr lang="lv-LV" dirty="0"/>
              <a:t/>
            </a:r>
            <a:br>
              <a:rPr lang="lv-LV" dirty="0"/>
            </a:br>
            <a:r>
              <a:rPr lang="en-GB" dirty="0"/>
              <a:t/>
            </a:r>
            <a:br>
              <a:rPr lang="en-GB" dirty="0"/>
            </a:br>
            <a:r>
              <a:rPr lang="lv-LV" sz="2000" b="1" dirty="0"/>
              <a:t/>
            </a:r>
            <a:br>
              <a:rPr lang="lv-LV" sz="2000" b="1" dirty="0"/>
            </a:br>
            <a:r>
              <a:rPr lang="lv-LV" sz="2200" dirty="0"/>
              <a:t/>
            </a:r>
            <a:br>
              <a:rPr lang="lv-LV" sz="2200" dirty="0"/>
            </a:br>
            <a:r>
              <a:rPr lang="en-GB" sz="2200" dirty="0"/>
              <a:t> </a:t>
            </a:r>
            <a:endParaRPr lang="lv-LV" sz="2200" dirty="0"/>
          </a:p>
        </p:txBody>
      </p:sp>
      <p:sp>
        <p:nvSpPr>
          <p:cNvPr id="4" name="Text Placeholder 3">
            <a:extLst>
              <a:ext uri="{FF2B5EF4-FFF2-40B4-BE49-F238E27FC236}">
                <a16:creationId xmlns:a16="http://schemas.microsoft.com/office/drawing/2014/main" id="{2173C736-E5EC-4E13-A311-D25204950C1C}"/>
              </a:ext>
            </a:extLst>
          </p:cNvPr>
          <p:cNvSpPr>
            <a:spLocks noGrp="1"/>
          </p:cNvSpPr>
          <p:nvPr>
            <p:ph type="body" idx="1"/>
          </p:nvPr>
        </p:nvSpPr>
        <p:spPr>
          <a:xfrm>
            <a:off x="5118447" y="577516"/>
            <a:ext cx="6271778" cy="911469"/>
          </a:xfrm>
        </p:spPr>
        <p:txBody>
          <a:bodyPr/>
          <a:lstStyle/>
          <a:p>
            <a:endParaRPr lang="en-GB" dirty="0"/>
          </a:p>
          <a:p>
            <a:endParaRPr lang="en-GB" dirty="0"/>
          </a:p>
          <a:p>
            <a:r>
              <a:rPr lang="en-GB" sz="2400" dirty="0"/>
              <a:t>Activities</a:t>
            </a:r>
            <a:endParaRPr lang="lv-LV" sz="2400" dirty="0"/>
          </a:p>
          <a:p>
            <a:endParaRPr lang="lv-LV" dirty="0"/>
          </a:p>
          <a:p>
            <a:endParaRPr lang="lv-LV" dirty="0"/>
          </a:p>
        </p:txBody>
      </p:sp>
      <p:sp>
        <p:nvSpPr>
          <p:cNvPr id="3" name="Content Placeholder 2">
            <a:extLst>
              <a:ext uri="{FF2B5EF4-FFF2-40B4-BE49-F238E27FC236}">
                <a16:creationId xmlns:a16="http://schemas.microsoft.com/office/drawing/2014/main" id="{B23CC8EE-6B6A-4087-944C-902A8E84B8F4}"/>
              </a:ext>
            </a:extLst>
          </p:cNvPr>
          <p:cNvSpPr>
            <a:spLocks noGrp="1"/>
          </p:cNvSpPr>
          <p:nvPr>
            <p:ph sz="half" idx="2"/>
          </p:nvPr>
        </p:nvSpPr>
        <p:spPr/>
        <p:txBody>
          <a:bodyPr>
            <a:normAutofit fontScale="92500" lnSpcReduction="20000"/>
          </a:bodyPr>
          <a:lstStyle/>
          <a:p>
            <a:r>
              <a:rPr lang="en-GB" dirty="0"/>
              <a:t>More balanced work-life (flexicurity) </a:t>
            </a:r>
          </a:p>
          <a:p>
            <a:r>
              <a:rPr lang="en-GB" dirty="0"/>
              <a:t>Anti – discrimination measures </a:t>
            </a:r>
          </a:p>
          <a:p>
            <a:r>
              <a:rPr lang="en-GB" dirty="0"/>
              <a:t>Equal pay for equal work </a:t>
            </a:r>
          </a:p>
          <a:p>
            <a:r>
              <a:rPr lang="en-GB" dirty="0"/>
              <a:t>0 tolerance against gender – based and domestic violence </a:t>
            </a:r>
            <a:endParaRPr lang="lv-LV" dirty="0"/>
          </a:p>
        </p:txBody>
      </p:sp>
      <p:sp>
        <p:nvSpPr>
          <p:cNvPr id="6" name="Content Placeholder 5">
            <a:extLst>
              <a:ext uri="{FF2B5EF4-FFF2-40B4-BE49-F238E27FC236}">
                <a16:creationId xmlns:a16="http://schemas.microsoft.com/office/drawing/2014/main" id="{8B1BFD50-50D1-452B-9629-6B5D7E33C17E}"/>
              </a:ext>
            </a:extLst>
          </p:cNvPr>
          <p:cNvSpPr>
            <a:spLocks noGrp="1"/>
          </p:cNvSpPr>
          <p:nvPr>
            <p:ph sz="quarter" idx="4"/>
          </p:nvPr>
        </p:nvSpPr>
        <p:spPr/>
        <p:txBody>
          <a:bodyPr>
            <a:normAutofit fontScale="92500" lnSpcReduction="20000"/>
          </a:bodyPr>
          <a:lstStyle/>
          <a:p>
            <a:r>
              <a:rPr lang="en-GB" dirty="0"/>
              <a:t>Implementation and development of conflict resolution and anger management techniques</a:t>
            </a:r>
          </a:p>
          <a:p>
            <a:r>
              <a:rPr lang="en-GB" dirty="0"/>
              <a:t>Psycho – social support for single – parents and women with disability</a:t>
            </a:r>
          </a:p>
          <a:p>
            <a:r>
              <a:rPr lang="en-GB" dirty="0"/>
              <a:t>Development of gender budgeting   </a:t>
            </a:r>
            <a:endParaRPr lang="lv-LV" dirty="0"/>
          </a:p>
        </p:txBody>
      </p:sp>
    </p:spTree>
    <p:extLst>
      <p:ext uri="{BB962C8B-B14F-4D97-AF65-F5344CB8AC3E}">
        <p14:creationId xmlns:p14="http://schemas.microsoft.com/office/powerpoint/2010/main" val="1769228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DC83A6-D8C4-484D-A9B3-DCA6357EB2D1}"/>
              </a:ext>
            </a:extLst>
          </p:cNvPr>
          <p:cNvSpPr>
            <a:spLocks noGrp="1"/>
          </p:cNvSpPr>
          <p:nvPr>
            <p:ph type="title"/>
          </p:nvPr>
        </p:nvSpPr>
        <p:spPr/>
        <p:txBody>
          <a:bodyPr/>
          <a:lstStyle/>
          <a:p>
            <a:r>
              <a:rPr lang="en-GB" b="1" dirty="0"/>
              <a:t>Gendered Stats II</a:t>
            </a:r>
            <a:r>
              <a:rPr lang="lv-LV" b="1" dirty="0"/>
              <a:t> Age </a:t>
            </a:r>
          </a:p>
        </p:txBody>
      </p:sp>
      <p:pic>
        <p:nvPicPr>
          <p:cNvPr id="3" name="Content Placeholder 2">
            <a:extLst>
              <a:ext uri="{FF2B5EF4-FFF2-40B4-BE49-F238E27FC236}">
                <a16:creationId xmlns:a16="http://schemas.microsoft.com/office/drawing/2014/main" id="{D5540357-EB79-45B8-A887-063587A2CCFC}"/>
              </a:ext>
            </a:extLst>
          </p:cNvPr>
          <p:cNvPicPr>
            <a:picLocks noGrp="1" noChangeAspect="1"/>
          </p:cNvPicPr>
          <p:nvPr>
            <p:ph idx="1"/>
          </p:nvPr>
        </p:nvPicPr>
        <p:blipFill>
          <a:blip r:embed="rId2"/>
          <a:stretch>
            <a:fillRect/>
          </a:stretch>
        </p:blipFill>
        <p:spPr>
          <a:xfrm>
            <a:off x="5569067" y="274319"/>
            <a:ext cx="5166996" cy="6309360"/>
          </a:xfrm>
          <a:prstGeom prst="rect">
            <a:avLst/>
          </a:prstGeom>
        </p:spPr>
      </p:pic>
      <p:pic>
        <p:nvPicPr>
          <p:cNvPr id="5" name="Picture 4">
            <a:extLst>
              <a:ext uri="{FF2B5EF4-FFF2-40B4-BE49-F238E27FC236}">
                <a16:creationId xmlns:a16="http://schemas.microsoft.com/office/drawing/2014/main" id="{796585BC-9F57-440E-A3C7-A98BB8CBBBBB}"/>
              </a:ext>
            </a:extLst>
          </p:cNvPr>
          <p:cNvPicPr>
            <a:picLocks noChangeAspect="1"/>
          </p:cNvPicPr>
          <p:nvPr/>
        </p:nvPicPr>
        <p:blipFill>
          <a:blip r:embed="rId3"/>
          <a:stretch>
            <a:fillRect/>
          </a:stretch>
        </p:blipFill>
        <p:spPr>
          <a:xfrm>
            <a:off x="5753100" y="3386137"/>
            <a:ext cx="685800" cy="85725"/>
          </a:xfrm>
          <a:prstGeom prst="rect">
            <a:avLst/>
          </a:prstGeom>
        </p:spPr>
      </p:pic>
    </p:spTree>
    <p:extLst>
      <p:ext uri="{BB962C8B-B14F-4D97-AF65-F5344CB8AC3E}">
        <p14:creationId xmlns:p14="http://schemas.microsoft.com/office/powerpoint/2010/main" val="40245668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1C5EA-625A-4A9E-8676-B687A579C378}"/>
              </a:ext>
            </a:extLst>
          </p:cNvPr>
          <p:cNvSpPr>
            <a:spLocks noGrp="1"/>
          </p:cNvSpPr>
          <p:nvPr>
            <p:ph type="title"/>
          </p:nvPr>
        </p:nvSpPr>
        <p:spPr/>
        <p:txBody>
          <a:bodyPr>
            <a:normAutofit fontScale="90000"/>
          </a:bodyPr>
          <a:lstStyle/>
          <a:p>
            <a:r>
              <a:rPr lang="lv-LV" b="1" dirty="0" err="1"/>
              <a:t>Plan</a:t>
            </a:r>
            <a:r>
              <a:rPr lang="lv-LV" b="1" dirty="0"/>
              <a:t> </a:t>
            </a:r>
            <a:r>
              <a:rPr lang="lv-LV" b="1" dirty="0" err="1"/>
              <a:t>for</a:t>
            </a:r>
            <a:r>
              <a:rPr lang="lv-LV" b="1" dirty="0"/>
              <a:t> </a:t>
            </a:r>
            <a:r>
              <a:rPr lang="lv-LV" b="1" dirty="0" err="1"/>
              <a:t>Development</a:t>
            </a:r>
            <a:r>
              <a:rPr lang="lv-LV" b="1" dirty="0"/>
              <a:t> of </a:t>
            </a:r>
            <a:r>
              <a:rPr lang="lv-LV" b="1" dirty="0" err="1"/>
              <a:t>Social</a:t>
            </a:r>
            <a:r>
              <a:rPr lang="lv-LV" b="1" dirty="0"/>
              <a:t> Services 2022-2024</a:t>
            </a:r>
            <a:r>
              <a:rPr lang="lv-LV" dirty="0"/>
              <a:t/>
            </a:r>
            <a:br>
              <a:rPr lang="lv-LV" dirty="0"/>
            </a:br>
            <a:endParaRPr lang="lv-LV" dirty="0"/>
          </a:p>
        </p:txBody>
      </p:sp>
      <p:sp>
        <p:nvSpPr>
          <p:cNvPr id="3" name="Content Placeholder 2">
            <a:extLst>
              <a:ext uri="{FF2B5EF4-FFF2-40B4-BE49-F238E27FC236}">
                <a16:creationId xmlns:a16="http://schemas.microsoft.com/office/drawing/2014/main" id="{354475E0-99E6-4C77-BB10-9C148A8CE29D}"/>
              </a:ext>
            </a:extLst>
          </p:cNvPr>
          <p:cNvSpPr>
            <a:spLocks noGrp="1"/>
          </p:cNvSpPr>
          <p:nvPr>
            <p:ph idx="1"/>
          </p:nvPr>
        </p:nvSpPr>
        <p:spPr/>
        <p:txBody>
          <a:bodyPr/>
          <a:lstStyle/>
          <a:p>
            <a:r>
              <a:rPr lang="en-GB" dirty="0"/>
              <a:t>Updated definitions ( social service, social care, social rehabilitation, social functioning); </a:t>
            </a:r>
            <a:r>
              <a:rPr lang="en-GB" b="1" dirty="0"/>
              <a:t>social service provider is defined by inter-institutional cooperation!</a:t>
            </a:r>
          </a:p>
          <a:p>
            <a:r>
              <a:rPr lang="en-GB" dirty="0"/>
              <a:t>Classification: Social care; Social Rehabilitation, Social Work </a:t>
            </a:r>
          </a:p>
          <a:p>
            <a:r>
              <a:rPr lang="en-GB" b="1" dirty="0"/>
              <a:t>Min. “basket” of Social Services </a:t>
            </a:r>
            <a:r>
              <a:rPr lang="en-GB" dirty="0"/>
              <a:t>provided by municipality and by the State and aimed at the needs of definite  priority groups</a:t>
            </a:r>
            <a:endParaRPr lang="lv-LV" dirty="0"/>
          </a:p>
        </p:txBody>
      </p:sp>
    </p:spTree>
    <p:extLst>
      <p:ext uri="{BB962C8B-B14F-4D97-AF65-F5344CB8AC3E}">
        <p14:creationId xmlns:p14="http://schemas.microsoft.com/office/powerpoint/2010/main" val="2806219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4475E0-99E6-4C77-BB10-9C148A8CE29D}"/>
              </a:ext>
            </a:extLst>
          </p:cNvPr>
          <p:cNvSpPr>
            <a:spLocks noGrp="1"/>
          </p:cNvSpPr>
          <p:nvPr>
            <p:ph idx="4294967295"/>
          </p:nvPr>
        </p:nvSpPr>
        <p:spPr>
          <a:xfrm>
            <a:off x="96253" y="327260"/>
            <a:ext cx="12095747" cy="5724292"/>
          </a:xfrm>
        </p:spPr>
        <p:txBody>
          <a:bodyPr/>
          <a:lstStyle/>
          <a:p>
            <a:pPr marL="0" indent="0">
              <a:buNone/>
            </a:pPr>
            <a:endParaRPr lang="lv-LV" dirty="0"/>
          </a:p>
        </p:txBody>
      </p:sp>
      <p:graphicFrame>
        <p:nvGraphicFramePr>
          <p:cNvPr id="4" name="Table 3">
            <a:extLst>
              <a:ext uri="{FF2B5EF4-FFF2-40B4-BE49-F238E27FC236}">
                <a16:creationId xmlns:a16="http://schemas.microsoft.com/office/drawing/2014/main" id="{BA13D1D8-55B2-4B6D-AC82-C6960E960592}"/>
              </a:ext>
            </a:extLst>
          </p:cNvPr>
          <p:cNvGraphicFramePr>
            <a:graphicFrameLocks noGrp="1"/>
          </p:cNvGraphicFramePr>
          <p:nvPr>
            <p:extLst>
              <p:ext uri="{D42A27DB-BD31-4B8C-83A1-F6EECF244321}">
                <p14:modId xmlns:p14="http://schemas.microsoft.com/office/powerpoint/2010/main" val="2399845223"/>
              </p:ext>
            </p:extLst>
          </p:nvPr>
        </p:nvGraphicFramePr>
        <p:xfrm>
          <a:off x="96254" y="77002"/>
          <a:ext cx="12095745" cy="6697639"/>
        </p:xfrm>
        <a:graphic>
          <a:graphicData uri="http://schemas.openxmlformats.org/drawingml/2006/table">
            <a:tbl>
              <a:tblPr firstRow="1" bandRow="1">
                <a:tableStyleId>{5C22544A-7EE6-4342-B048-85BDC9FD1C3A}</a:tableStyleId>
              </a:tblPr>
              <a:tblGrid>
                <a:gridCol w="4023359">
                  <a:extLst>
                    <a:ext uri="{9D8B030D-6E8A-4147-A177-3AD203B41FA5}">
                      <a16:colId xmlns:a16="http://schemas.microsoft.com/office/drawing/2014/main" val="3001531840"/>
                    </a:ext>
                  </a:extLst>
                </a:gridCol>
                <a:gridCol w="4040471">
                  <a:extLst>
                    <a:ext uri="{9D8B030D-6E8A-4147-A177-3AD203B41FA5}">
                      <a16:colId xmlns:a16="http://schemas.microsoft.com/office/drawing/2014/main" val="3556971641"/>
                    </a:ext>
                  </a:extLst>
                </a:gridCol>
                <a:gridCol w="4031915">
                  <a:extLst>
                    <a:ext uri="{9D8B030D-6E8A-4147-A177-3AD203B41FA5}">
                      <a16:colId xmlns:a16="http://schemas.microsoft.com/office/drawing/2014/main" val="2901388011"/>
                    </a:ext>
                  </a:extLst>
                </a:gridCol>
              </a:tblGrid>
              <a:tr h="777987">
                <a:tc>
                  <a:txBody>
                    <a:bodyPr/>
                    <a:lstStyle/>
                    <a:p>
                      <a:r>
                        <a:rPr lang="en-GB" dirty="0"/>
                        <a:t>Priority group</a:t>
                      </a:r>
                    </a:p>
                  </a:txBody>
                  <a:tcPr/>
                </a:tc>
                <a:tc>
                  <a:txBody>
                    <a:bodyPr/>
                    <a:lstStyle/>
                    <a:p>
                      <a:r>
                        <a:rPr lang="en-GB" dirty="0"/>
                        <a:t>Municipal services </a:t>
                      </a:r>
                    </a:p>
                  </a:txBody>
                  <a:tcPr/>
                </a:tc>
                <a:tc>
                  <a:txBody>
                    <a:bodyPr/>
                    <a:lstStyle/>
                    <a:p>
                      <a:r>
                        <a:rPr lang="en-GB" dirty="0"/>
                        <a:t>State funded services </a:t>
                      </a:r>
                    </a:p>
                  </a:txBody>
                  <a:tcPr/>
                </a:tc>
                <a:extLst>
                  <a:ext uri="{0D108BD9-81ED-4DB2-BD59-A6C34878D82A}">
                    <a16:rowId xmlns:a16="http://schemas.microsoft.com/office/drawing/2014/main" val="3902812353"/>
                  </a:ext>
                </a:extLst>
              </a:tr>
              <a:tr h="777987">
                <a:tc>
                  <a:txBody>
                    <a:bodyPr/>
                    <a:lstStyle/>
                    <a:p>
                      <a:r>
                        <a:rPr lang="en-GB" dirty="0"/>
                        <a:t>children with disability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SW, social care at home, day care, vacation from care for parents/custodians, institutional long - term care and rehabilitation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Psycho – social rehabilitation for oncological patients and in palliative care, institutional long - term care and rehabilitation for children with diverse significant physical and/or mental  functioning disturbances, technical assistance, personal assistant</a:t>
                      </a:r>
                    </a:p>
                    <a:p>
                      <a:r>
                        <a:rPr lang="en-GB" dirty="0"/>
                        <a:t> </a:t>
                      </a:r>
                    </a:p>
                  </a:txBody>
                  <a:tcPr/>
                </a:tc>
                <a:extLst>
                  <a:ext uri="{0D108BD9-81ED-4DB2-BD59-A6C34878D82A}">
                    <a16:rowId xmlns:a16="http://schemas.microsoft.com/office/drawing/2014/main" val="1562002124"/>
                  </a:ext>
                </a:extLst>
              </a:tr>
              <a:tr h="0">
                <a:tc>
                  <a:txBody>
                    <a:bodyPr/>
                    <a:lstStyle/>
                    <a:p>
                      <a:r>
                        <a:rPr lang="en-GB" dirty="0"/>
                        <a:t>adults with disability</a:t>
                      </a:r>
                    </a:p>
                  </a:txBody>
                  <a:tcPr/>
                </a:tc>
                <a:tc>
                  <a:txBody>
                    <a:bodyPr/>
                    <a:lstStyle/>
                    <a:p>
                      <a:r>
                        <a:rPr lang="en-GB" dirty="0"/>
                        <a:t>SW, social care at home, day care and group house for persons with mental disability, specialized workshops, short – term and long term – institutional rehabilitation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Vocational assessment and vocational rehabilitation, psycho – social rehabilitation for oncological patients and their relatives, institutional long – term SR for persons with mental disability, technical assistance,  personal assistant</a:t>
                      </a:r>
                    </a:p>
                    <a:p>
                      <a:endParaRPr lang="en-GB" dirty="0"/>
                    </a:p>
                  </a:txBody>
                  <a:tcPr/>
                </a:tc>
                <a:extLst>
                  <a:ext uri="{0D108BD9-81ED-4DB2-BD59-A6C34878D82A}">
                    <a16:rowId xmlns:a16="http://schemas.microsoft.com/office/drawing/2014/main" val="2743073111"/>
                  </a:ext>
                </a:extLst>
              </a:tr>
              <a:tr h="799012">
                <a:tc>
                  <a:txBody>
                    <a:bodyPr/>
                    <a:lstStyle/>
                    <a:p>
                      <a:r>
                        <a:rPr lang="en-GB" dirty="0"/>
                        <a:t> retirement age persons with care needs, incl. dementia</a:t>
                      </a:r>
                    </a:p>
                  </a:txBody>
                  <a:tcPr/>
                </a:tc>
                <a:tc>
                  <a:txBody>
                    <a:bodyPr/>
                    <a:lstStyle/>
                    <a:p>
                      <a:r>
                        <a:rPr lang="en-GB" dirty="0"/>
                        <a:t>SW, social care, institutional long - term care and rehabilitation</a:t>
                      </a:r>
                    </a:p>
                  </a:txBody>
                  <a:tcPr/>
                </a:tc>
                <a:tc>
                  <a:txBody>
                    <a:bodyPr/>
                    <a:lstStyle/>
                    <a:p>
                      <a:endParaRPr lang="en-GB" dirty="0"/>
                    </a:p>
                  </a:txBody>
                  <a:tcPr/>
                </a:tc>
                <a:extLst>
                  <a:ext uri="{0D108BD9-81ED-4DB2-BD59-A6C34878D82A}">
                    <a16:rowId xmlns:a16="http://schemas.microsoft.com/office/drawing/2014/main" val="4259628766"/>
                  </a:ext>
                </a:extLst>
              </a:tr>
            </a:tbl>
          </a:graphicData>
        </a:graphic>
      </p:graphicFrame>
    </p:spTree>
    <p:extLst>
      <p:ext uri="{BB962C8B-B14F-4D97-AF65-F5344CB8AC3E}">
        <p14:creationId xmlns:p14="http://schemas.microsoft.com/office/powerpoint/2010/main" val="33587612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4475E0-99E6-4C77-BB10-9C148A8CE29D}"/>
              </a:ext>
            </a:extLst>
          </p:cNvPr>
          <p:cNvSpPr>
            <a:spLocks noGrp="1"/>
          </p:cNvSpPr>
          <p:nvPr>
            <p:ph idx="4294967295"/>
          </p:nvPr>
        </p:nvSpPr>
        <p:spPr>
          <a:xfrm>
            <a:off x="96253" y="327260"/>
            <a:ext cx="12095747" cy="5724292"/>
          </a:xfrm>
        </p:spPr>
        <p:txBody>
          <a:bodyPr/>
          <a:lstStyle/>
          <a:p>
            <a:pPr marL="0" indent="0">
              <a:buNone/>
            </a:pPr>
            <a:endParaRPr lang="lv-LV" dirty="0"/>
          </a:p>
        </p:txBody>
      </p:sp>
      <p:graphicFrame>
        <p:nvGraphicFramePr>
          <p:cNvPr id="4" name="Table 3">
            <a:extLst>
              <a:ext uri="{FF2B5EF4-FFF2-40B4-BE49-F238E27FC236}">
                <a16:creationId xmlns:a16="http://schemas.microsoft.com/office/drawing/2014/main" id="{BA13D1D8-55B2-4B6D-AC82-C6960E960592}"/>
              </a:ext>
            </a:extLst>
          </p:cNvPr>
          <p:cNvGraphicFramePr>
            <a:graphicFrameLocks noGrp="1"/>
          </p:cNvGraphicFramePr>
          <p:nvPr>
            <p:extLst>
              <p:ext uri="{D42A27DB-BD31-4B8C-83A1-F6EECF244321}">
                <p14:modId xmlns:p14="http://schemas.microsoft.com/office/powerpoint/2010/main" val="572036707"/>
              </p:ext>
            </p:extLst>
          </p:nvPr>
        </p:nvGraphicFramePr>
        <p:xfrm>
          <a:off x="96252" y="77002"/>
          <a:ext cx="12095748" cy="6780999"/>
        </p:xfrm>
        <a:graphic>
          <a:graphicData uri="http://schemas.openxmlformats.org/drawingml/2006/table">
            <a:tbl>
              <a:tblPr firstRow="1" bandRow="1">
                <a:tableStyleId>{5C22544A-7EE6-4342-B048-85BDC9FD1C3A}</a:tableStyleId>
              </a:tblPr>
              <a:tblGrid>
                <a:gridCol w="4031916">
                  <a:extLst>
                    <a:ext uri="{9D8B030D-6E8A-4147-A177-3AD203B41FA5}">
                      <a16:colId xmlns:a16="http://schemas.microsoft.com/office/drawing/2014/main" val="3001531840"/>
                    </a:ext>
                  </a:extLst>
                </a:gridCol>
                <a:gridCol w="4031916">
                  <a:extLst>
                    <a:ext uri="{9D8B030D-6E8A-4147-A177-3AD203B41FA5}">
                      <a16:colId xmlns:a16="http://schemas.microsoft.com/office/drawing/2014/main" val="3556971641"/>
                    </a:ext>
                  </a:extLst>
                </a:gridCol>
                <a:gridCol w="4031916">
                  <a:extLst>
                    <a:ext uri="{9D8B030D-6E8A-4147-A177-3AD203B41FA5}">
                      <a16:colId xmlns:a16="http://schemas.microsoft.com/office/drawing/2014/main" val="2901388011"/>
                    </a:ext>
                  </a:extLst>
                </a:gridCol>
              </a:tblGrid>
              <a:tr h="1126011">
                <a:tc>
                  <a:txBody>
                    <a:bodyPr/>
                    <a:lstStyle/>
                    <a:p>
                      <a:r>
                        <a:rPr lang="en-GB" dirty="0"/>
                        <a:t>Priority group</a:t>
                      </a:r>
                    </a:p>
                  </a:txBody>
                  <a:tcPr/>
                </a:tc>
                <a:tc>
                  <a:txBody>
                    <a:bodyPr/>
                    <a:lstStyle/>
                    <a:p>
                      <a:r>
                        <a:rPr lang="en-GB" dirty="0"/>
                        <a:t>Municipal services </a:t>
                      </a:r>
                    </a:p>
                  </a:txBody>
                  <a:tcPr/>
                </a:tc>
                <a:tc>
                  <a:txBody>
                    <a:bodyPr/>
                    <a:lstStyle/>
                    <a:p>
                      <a:r>
                        <a:rPr lang="en-GB" dirty="0"/>
                        <a:t>State funded services </a:t>
                      </a:r>
                    </a:p>
                  </a:txBody>
                  <a:tcPr/>
                </a:tc>
                <a:extLst>
                  <a:ext uri="{0D108BD9-81ED-4DB2-BD59-A6C34878D82A}">
                    <a16:rowId xmlns:a16="http://schemas.microsoft.com/office/drawing/2014/main" val="3902812353"/>
                  </a:ext>
                </a:extLst>
              </a:tr>
              <a:tr h="1652058">
                <a:tc>
                  <a:txBody>
                    <a:bodyPr/>
                    <a:lstStyle/>
                    <a:p>
                      <a:r>
                        <a:rPr lang="en-GB" dirty="0"/>
                        <a:t>adults with functioning difficulties, incl. homeless, substance abuse etc</a:t>
                      </a:r>
                    </a:p>
                  </a:txBody>
                  <a:tcPr/>
                </a:tc>
                <a:tc>
                  <a:txBody>
                    <a:bodyPr/>
                    <a:lstStyle/>
                    <a:p>
                      <a:r>
                        <a:rPr lang="en-GB" dirty="0"/>
                        <a:t>SW, shelter</a:t>
                      </a:r>
                    </a:p>
                  </a:txBody>
                  <a:tcPr/>
                </a:tc>
                <a:tc>
                  <a:txBody>
                    <a:bodyPr/>
                    <a:lstStyle/>
                    <a:p>
                      <a:r>
                        <a:rPr lang="en-GB" dirty="0"/>
                        <a:t>SR for persons with substance abuse and for persons committed violent acts</a:t>
                      </a:r>
                    </a:p>
                  </a:txBody>
                  <a:tcPr/>
                </a:tc>
                <a:extLst>
                  <a:ext uri="{0D108BD9-81ED-4DB2-BD59-A6C34878D82A}">
                    <a16:rowId xmlns:a16="http://schemas.microsoft.com/office/drawing/2014/main" val="1840801165"/>
                  </a:ext>
                </a:extLst>
              </a:tr>
              <a:tr h="1156441">
                <a:tc>
                  <a:txBody>
                    <a:bodyPr/>
                    <a:lstStyle/>
                    <a:p>
                      <a:r>
                        <a:rPr lang="en-GB" dirty="0"/>
                        <a:t>children after leaving residential care</a:t>
                      </a:r>
                    </a:p>
                  </a:txBody>
                  <a:tcPr/>
                </a:tc>
                <a:tc>
                  <a:txBody>
                    <a:bodyPr/>
                    <a:lstStyle/>
                    <a:p>
                      <a:r>
                        <a:rPr lang="en-GB" dirty="0"/>
                        <a:t>SW</a:t>
                      </a:r>
                    </a:p>
                  </a:txBody>
                  <a:tcPr/>
                </a:tc>
                <a:tc>
                  <a:txBody>
                    <a:bodyPr/>
                    <a:lstStyle/>
                    <a:p>
                      <a:endParaRPr lang="en-GB" dirty="0"/>
                    </a:p>
                  </a:txBody>
                  <a:tcPr/>
                </a:tc>
                <a:extLst>
                  <a:ext uri="{0D108BD9-81ED-4DB2-BD59-A6C34878D82A}">
                    <a16:rowId xmlns:a16="http://schemas.microsoft.com/office/drawing/2014/main" val="1781977377"/>
                  </a:ext>
                </a:extLst>
              </a:tr>
              <a:tr h="1126011">
                <a:tc>
                  <a:txBody>
                    <a:bodyPr/>
                    <a:lstStyle/>
                    <a:p>
                      <a:r>
                        <a:rPr lang="en-GB" dirty="0"/>
                        <a:t>victims of violence</a:t>
                      </a:r>
                    </a:p>
                  </a:txBody>
                  <a:tcPr/>
                </a:tc>
                <a:tc>
                  <a:txBody>
                    <a:bodyPr/>
                    <a:lstStyle/>
                    <a:p>
                      <a:r>
                        <a:rPr lang="en-GB" dirty="0"/>
                        <a:t>SW, crisis centre </a:t>
                      </a:r>
                    </a:p>
                  </a:txBody>
                  <a:tcPr/>
                </a:tc>
                <a:tc>
                  <a:txBody>
                    <a:bodyPr/>
                    <a:lstStyle/>
                    <a:p>
                      <a:r>
                        <a:rPr lang="en-GB" dirty="0"/>
                        <a:t>SR for victims of violence and for trafficking victims </a:t>
                      </a:r>
                    </a:p>
                  </a:txBody>
                  <a:tcPr/>
                </a:tc>
                <a:extLst>
                  <a:ext uri="{0D108BD9-81ED-4DB2-BD59-A6C34878D82A}">
                    <a16:rowId xmlns:a16="http://schemas.microsoft.com/office/drawing/2014/main" val="2814341472"/>
                  </a:ext>
                </a:extLst>
              </a:tr>
              <a:tr h="17204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families with children</a:t>
                      </a:r>
                    </a:p>
                    <a:p>
                      <a:endParaRPr lang="en-GB" dirty="0"/>
                    </a:p>
                  </a:txBody>
                  <a:tcPr/>
                </a:tc>
                <a:tc>
                  <a:txBody>
                    <a:bodyPr/>
                    <a:lstStyle/>
                    <a:p>
                      <a:r>
                        <a:rPr lang="en-GB" dirty="0"/>
                        <a:t>SW, crisis centre, day care, family assistant</a:t>
                      </a:r>
                    </a:p>
                  </a:txBody>
                  <a:tcPr/>
                </a:tc>
                <a:tc>
                  <a:txBody>
                    <a:bodyPr/>
                    <a:lstStyle/>
                    <a:p>
                      <a:r>
                        <a:rPr lang="en-GB" dirty="0"/>
                        <a:t>SR for children with substance abuse and violence victims, institutional SR for unattended minors younger then 2 years</a:t>
                      </a:r>
                    </a:p>
                  </a:txBody>
                  <a:tcPr/>
                </a:tc>
                <a:extLst>
                  <a:ext uri="{0D108BD9-81ED-4DB2-BD59-A6C34878D82A}">
                    <a16:rowId xmlns:a16="http://schemas.microsoft.com/office/drawing/2014/main" val="2864676647"/>
                  </a:ext>
                </a:extLst>
              </a:tr>
            </a:tbl>
          </a:graphicData>
        </a:graphic>
      </p:graphicFrame>
    </p:spTree>
    <p:extLst>
      <p:ext uri="{BB962C8B-B14F-4D97-AF65-F5344CB8AC3E}">
        <p14:creationId xmlns:p14="http://schemas.microsoft.com/office/powerpoint/2010/main" val="7192843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588A511A-89D8-4887-8804-87797497E34A}"/>
              </a:ext>
            </a:extLst>
          </p:cNvPr>
          <p:cNvSpPr>
            <a:spLocks noGrp="1"/>
          </p:cNvSpPr>
          <p:nvPr>
            <p:ph type="title"/>
          </p:nvPr>
        </p:nvSpPr>
        <p:spPr/>
        <p:txBody>
          <a:bodyPr/>
          <a:lstStyle/>
          <a:p>
            <a:r>
              <a:rPr lang="en-GB" b="1" dirty="0"/>
              <a:t>Formal and informal cooperation networks</a:t>
            </a:r>
            <a:endParaRPr lang="lv-LV" b="1" dirty="0"/>
          </a:p>
        </p:txBody>
      </p:sp>
      <p:graphicFrame>
        <p:nvGraphicFramePr>
          <p:cNvPr id="15" name="Content Placeholder 14">
            <a:extLst>
              <a:ext uri="{FF2B5EF4-FFF2-40B4-BE49-F238E27FC236}">
                <a16:creationId xmlns:a16="http://schemas.microsoft.com/office/drawing/2014/main" id="{7AFA8B00-422C-4CD6-B09D-DCEC908E5324}"/>
              </a:ext>
            </a:extLst>
          </p:cNvPr>
          <p:cNvGraphicFramePr>
            <a:graphicFrameLocks noGrp="1"/>
          </p:cNvGraphicFramePr>
          <p:nvPr>
            <p:ph idx="1"/>
            <p:extLst>
              <p:ext uri="{D42A27DB-BD31-4B8C-83A1-F6EECF244321}">
                <p14:modId xmlns:p14="http://schemas.microsoft.com/office/powerpoint/2010/main" val="2556400957"/>
              </p:ext>
            </p:extLst>
          </p:nvPr>
        </p:nvGraphicFramePr>
        <p:xfrm>
          <a:off x="5110163" y="803275"/>
          <a:ext cx="6275387" cy="5249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Text Placeholder 13">
            <a:extLst>
              <a:ext uri="{FF2B5EF4-FFF2-40B4-BE49-F238E27FC236}">
                <a16:creationId xmlns:a16="http://schemas.microsoft.com/office/drawing/2014/main" id="{EE700BA2-F846-44FB-9FDD-CEA43C241900}"/>
              </a:ext>
            </a:extLst>
          </p:cNvPr>
          <p:cNvSpPr>
            <a:spLocks noGrp="1"/>
          </p:cNvSpPr>
          <p:nvPr>
            <p:ph type="body" sz="half" idx="2"/>
          </p:nvPr>
        </p:nvSpPr>
        <p:spPr/>
        <p:txBody>
          <a:bodyPr/>
          <a:lstStyle/>
          <a:p>
            <a:r>
              <a:rPr lang="en-GB" dirty="0"/>
              <a:t>Mapping &amp; Creation </a:t>
            </a:r>
            <a:endParaRPr lang="lv-LV" dirty="0"/>
          </a:p>
        </p:txBody>
      </p:sp>
    </p:spTree>
    <p:extLst>
      <p:ext uri="{BB962C8B-B14F-4D97-AF65-F5344CB8AC3E}">
        <p14:creationId xmlns:p14="http://schemas.microsoft.com/office/powerpoint/2010/main" val="27705456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E709D-0E12-4E37-92BA-BD0D8D1B6166}"/>
              </a:ext>
            </a:extLst>
          </p:cNvPr>
          <p:cNvSpPr>
            <a:spLocks noGrp="1"/>
          </p:cNvSpPr>
          <p:nvPr>
            <p:ph type="title"/>
          </p:nvPr>
        </p:nvSpPr>
        <p:spPr/>
        <p:txBody>
          <a:bodyPr/>
          <a:lstStyle/>
          <a:p>
            <a:r>
              <a:rPr lang="en-GB" sz="4400" b="1" dirty="0"/>
              <a:t>Conclusion </a:t>
            </a:r>
          </a:p>
        </p:txBody>
      </p:sp>
      <p:sp>
        <p:nvSpPr>
          <p:cNvPr id="3" name="Content Placeholder 2">
            <a:extLst>
              <a:ext uri="{FF2B5EF4-FFF2-40B4-BE49-F238E27FC236}">
                <a16:creationId xmlns:a16="http://schemas.microsoft.com/office/drawing/2014/main" id="{65F29E52-DF36-4F73-BC75-440EC0D1DE08}"/>
              </a:ext>
            </a:extLst>
          </p:cNvPr>
          <p:cNvSpPr>
            <a:spLocks noGrp="1"/>
          </p:cNvSpPr>
          <p:nvPr>
            <p:ph idx="1"/>
          </p:nvPr>
        </p:nvSpPr>
        <p:spPr/>
        <p:txBody>
          <a:bodyPr/>
          <a:lstStyle/>
          <a:p>
            <a:r>
              <a:rPr lang="en-GB" dirty="0"/>
              <a:t>Disadvantage is fluid: it appears, comes and goes, or stays, affected by the formalized and/or informal positive and negative interventions( who to blame);</a:t>
            </a:r>
          </a:p>
          <a:p>
            <a:r>
              <a:rPr lang="en-GB" dirty="0"/>
              <a:t>Statistically women suffers from disadvantage more, however they are very resilient both as service users and service providers (who can help); </a:t>
            </a:r>
          </a:p>
          <a:p>
            <a:r>
              <a:rPr lang="en-GB" dirty="0"/>
              <a:t>Effective interventions to diminish or suppress disadvantage could be modelled only in cooperation, ideally involving both state and municipal actors, as well as non – governmental actors ( how to proceed). </a:t>
            </a:r>
          </a:p>
          <a:p>
            <a:endParaRPr lang="en-GB" dirty="0"/>
          </a:p>
        </p:txBody>
      </p:sp>
      <p:sp>
        <p:nvSpPr>
          <p:cNvPr id="4" name="Text Placeholder 3">
            <a:extLst>
              <a:ext uri="{FF2B5EF4-FFF2-40B4-BE49-F238E27FC236}">
                <a16:creationId xmlns:a16="http://schemas.microsoft.com/office/drawing/2014/main" id="{CD110499-EFB5-422D-9678-D5D4800DDBE7}"/>
              </a:ext>
            </a:extLst>
          </p:cNvPr>
          <p:cNvSpPr>
            <a:spLocks noGrp="1"/>
          </p:cNvSpPr>
          <p:nvPr>
            <p:ph type="body" sz="half" idx="2"/>
          </p:nvPr>
        </p:nvSpPr>
        <p:spPr/>
        <p:txBody>
          <a:bodyPr/>
          <a:lstStyle/>
          <a:p>
            <a:endParaRPr lang="en-GB" dirty="0"/>
          </a:p>
        </p:txBody>
      </p:sp>
    </p:spTree>
    <p:extLst>
      <p:ext uri="{BB962C8B-B14F-4D97-AF65-F5344CB8AC3E}">
        <p14:creationId xmlns:p14="http://schemas.microsoft.com/office/powerpoint/2010/main" val="3570379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D6A75-EA38-4F8B-83FF-4B475B8BCD67}"/>
              </a:ext>
            </a:extLst>
          </p:cNvPr>
          <p:cNvSpPr>
            <a:spLocks noGrp="1"/>
          </p:cNvSpPr>
          <p:nvPr>
            <p:ph type="title"/>
          </p:nvPr>
        </p:nvSpPr>
        <p:spPr/>
        <p:txBody>
          <a:bodyPr/>
          <a:lstStyle/>
          <a:p>
            <a:r>
              <a:rPr lang="en-GB" sz="4000" b="1" dirty="0"/>
              <a:t>Modelling collective action </a:t>
            </a:r>
          </a:p>
        </p:txBody>
      </p:sp>
      <p:sp>
        <p:nvSpPr>
          <p:cNvPr id="3" name="Content Placeholder 2">
            <a:extLst>
              <a:ext uri="{FF2B5EF4-FFF2-40B4-BE49-F238E27FC236}">
                <a16:creationId xmlns:a16="http://schemas.microsoft.com/office/drawing/2014/main" id="{F94A4413-E645-4D1C-B547-FC30AD7D67A6}"/>
              </a:ext>
            </a:extLst>
          </p:cNvPr>
          <p:cNvSpPr>
            <a:spLocks noGrp="1"/>
          </p:cNvSpPr>
          <p:nvPr>
            <p:ph idx="1"/>
          </p:nvPr>
        </p:nvSpPr>
        <p:spPr/>
        <p:txBody>
          <a:bodyPr>
            <a:normAutofit/>
          </a:bodyPr>
          <a:lstStyle/>
          <a:p>
            <a:pPr marL="0" indent="0">
              <a:buNone/>
            </a:pPr>
            <a:r>
              <a:rPr lang="en-GB" sz="4000" dirty="0"/>
              <a:t>Group assignment </a:t>
            </a:r>
          </a:p>
        </p:txBody>
      </p:sp>
      <p:sp>
        <p:nvSpPr>
          <p:cNvPr id="4" name="Text Placeholder 3">
            <a:extLst>
              <a:ext uri="{FF2B5EF4-FFF2-40B4-BE49-F238E27FC236}">
                <a16:creationId xmlns:a16="http://schemas.microsoft.com/office/drawing/2014/main" id="{E17F680C-4732-4B15-953F-7FF352EAD581}"/>
              </a:ext>
            </a:extLst>
          </p:cNvPr>
          <p:cNvSpPr>
            <a:spLocks noGrp="1"/>
          </p:cNvSpPr>
          <p:nvPr>
            <p:ph type="body" sz="half" idx="2"/>
          </p:nvPr>
        </p:nvSpPr>
        <p:spPr>
          <a:xfrm>
            <a:off x="888631" y="3580186"/>
            <a:ext cx="3501197" cy="1221164"/>
          </a:xfrm>
        </p:spPr>
        <p:txBody>
          <a:bodyPr/>
          <a:lstStyle/>
          <a:p>
            <a:endParaRPr lang="en-GB" dirty="0"/>
          </a:p>
        </p:txBody>
      </p:sp>
    </p:spTree>
    <p:extLst>
      <p:ext uri="{BB962C8B-B14F-4D97-AF65-F5344CB8AC3E}">
        <p14:creationId xmlns:p14="http://schemas.microsoft.com/office/powerpoint/2010/main" val="24310335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BD52616-8C9A-4513-9291-5774F5A1D4AA}"/>
              </a:ext>
            </a:extLst>
          </p:cNvPr>
          <p:cNvSpPr>
            <a:spLocks noGrp="1"/>
          </p:cNvSpPr>
          <p:nvPr>
            <p:ph type="title"/>
          </p:nvPr>
        </p:nvSpPr>
        <p:spPr/>
        <p:txBody>
          <a:bodyPr/>
          <a:lstStyle/>
          <a:p>
            <a:r>
              <a:rPr lang="en-GB" b="1" i="1" dirty="0">
                <a:effectLst>
                  <a:outerShdw blurRad="38100" dist="38100" dir="2700000" algn="tl">
                    <a:srgbClr val="000000">
                      <a:alpha val="43137"/>
                    </a:srgbClr>
                  </a:outerShdw>
                </a:effectLst>
              </a:rPr>
              <a:t>Thank you!</a:t>
            </a:r>
          </a:p>
        </p:txBody>
      </p:sp>
      <p:sp>
        <p:nvSpPr>
          <p:cNvPr id="6" name="Text Placeholder 5">
            <a:extLst>
              <a:ext uri="{FF2B5EF4-FFF2-40B4-BE49-F238E27FC236}">
                <a16:creationId xmlns:a16="http://schemas.microsoft.com/office/drawing/2014/main" id="{8F839F6A-10A3-448A-9FDD-DD05705A136E}"/>
              </a:ext>
            </a:extLst>
          </p:cNvPr>
          <p:cNvSpPr>
            <a:spLocks noGrp="1"/>
          </p:cNvSpPr>
          <p:nvPr>
            <p:ph type="body" idx="1"/>
          </p:nvPr>
        </p:nvSpPr>
        <p:spPr/>
        <p:txBody>
          <a:bodyPr/>
          <a:lstStyle/>
          <a:p>
            <a:r>
              <a:rPr lang="en-GB" dirty="0">
                <a:hlinkClick r:id="rId2"/>
              </a:rPr>
              <a:t>Liesma.Ose@gmail.com</a:t>
            </a:r>
            <a:r>
              <a:rPr lang="en-GB" dirty="0"/>
              <a:t> </a:t>
            </a:r>
          </a:p>
        </p:txBody>
      </p:sp>
    </p:spTree>
    <p:extLst>
      <p:ext uri="{BB962C8B-B14F-4D97-AF65-F5344CB8AC3E}">
        <p14:creationId xmlns:p14="http://schemas.microsoft.com/office/powerpoint/2010/main" val="3283933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DC83A6-D8C4-484D-A9B3-DCA6357EB2D1}"/>
              </a:ext>
            </a:extLst>
          </p:cNvPr>
          <p:cNvSpPr>
            <a:spLocks noGrp="1"/>
          </p:cNvSpPr>
          <p:nvPr>
            <p:ph type="title"/>
          </p:nvPr>
        </p:nvSpPr>
        <p:spPr/>
        <p:txBody>
          <a:bodyPr/>
          <a:lstStyle/>
          <a:p>
            <a:r>
              <a:rPr lang="en-GB" b="1" dirty="0"/>
              <a:t>Gendered Stats III</a:t>
            </a:r>
            <a:r>
              <a:rPr lang="lv-LV" b="1" dirty="0"/>
              <a:t> Names</a:t>
            </a:r>
          </a:p>
        </p:txBody>
      </p:sp>
      <p:pic>
        <p:nvPicPr>
          <p:cNvPr id="3" name="Content Placeholder 2">
            <a:extLst>
              <a:ext uri="{FF2B5EF4-FFF2-40B4-BE49-F238E27FC236}">
                <a16:creationId xmlns:a16="http://schemas.microsoft.com/office/drawing/2014/main" id="{BE5D8138-1DE5-46D5-A985-0B320450E75B}"/>
              </a:ext>
            </a:extLst>
          </p:cNvPr>
          <p:cNvPicPr>
            <a:picLocks noGrp="1" noChangeAspect="1"/>
          </p:cNvPicPr>
          <p:nvPr>
            <p:ph idx="1"/>
          </p:nvPr>
        </p:nvPicPr>
        <p:blipFill>
          <a:blip r:embed="rId2"/>
          <a:stretch>
            <a:fillRect/>
          </a:stretch>
        </p:blipFill>
        <p:spPr>
          <a:xfrm>
            <a:off x="4726223" y="1160206"/>
            <a:ext cx="6957990" cy="3922867"/>
          </a:xfrm>
          <a:prstGeom prst="rect">
            <a:avLst/>
          </a:prstGeom>
        </p:spPr>
      </p:pic>
    </p:spTree>
    <p:extLst>
      <p:ext uri="{BB962C8B-B14F-4D97-AF65-F5344CB8AC3E}">
        <p14:creationId xmlns:p14="http://schemas.microsoft.com/office/powerpoint/2010/main" val="540067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DC83A6-D8C4-484D-A9B3-DCA6357EB2D1}"/>
              </a:ext>
            </a:extLst>
          </p:cNvPr>
          <p:cNvSpPr>
            <a:spLocks noGrp="1"/>
          </p:cNvSpPr>
          <p:nvPr>
            <p:ph type="title"/>
          </p:nvPr>
        </p:nvSpPr>
        <p:spPr/>
        <p:txBody>
          <a:bodyPr/>
          <a:lstStyle/>
          <a:p>
            <a:r>
              <a:rPr lang="en-GB" b="1" dirty="0"/>
              <a:t>Gendered Stats I</a:t>
            </a:r>
            <a:r>
              <a:rPr lang="lv-LV" b="1" dirty="0"/>
              <a:t>V Life expectancy </a:t>
            </a:r>
          </a:p>
        </p:txBody>
      </p:sp>
      <p:pic>
        <p:nvPicPr>
          <p:cNvPr id="5" name="Content Placeholder 4">
            <a:extLst>
              <a:ext uri="{FF2B5EF4-FFF2-40B4-BE49-F238E27FC236}">
                <a16:creationId xmlns:a16="http://schemas.microsoft.com/office/drawing/2014/main" id="{8B2358EE-5CB7-4779-B291-DBCC8BF54A25}"/>
              </a:ext>
            </a:extLst>
          </p:cNvPr>
          <p:cNvPicPr>
            <a:picLocks noGrp="1" noChangeAspect="1"/>
          </p:cNvPicPr>
          <p:nvPr>
            <p:ph idx="1"/>
          </p:nvPr>
        </p:nvPicPr>
        <p:blipFill>
          <a:blip r:embed="rId2"/>
          <a:stretch>
            <a:fillRect/>
          </a:stretch>
        </p:blipFill>
        <p:spPr>
          <a:xfrm>
            <a:off x="5161934" y="97657"/>
            <a:ext cx="5506065" cy="6709378"/>
          </a:xfrm>
          <a:prstGeom prst="rect">
            <a:avLst/>
          </a:prstGeom>
        </p:spPr>
      </p:pic>
    </p:spTree>
    <p:extLst>
      <p:ext uri="{BB962C8B-B14F-4D97-AF65-F5344CB8AC3E}">
        <p14:creationId xmlns:p14="http://schemas.microsoft.com/office/powerpoint/2010/main" val="2768177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b="1" dirty="0"/>
              <a:t>V</a:t>
            </a:r>
            <a:br>
              <a:rPr lang="lv-LV" b="1" dirty="0"/>
            </a:br>
            <a:r>
              <a:rPr lang="lv-LV" b="1" dirty="0"/>
              <a:t>Stats on poverty</a:t>
            </a:r>
            <a:br>
              <a:rPr lang="lv-LV" b="1" dirty="0"/>
            </a:br>
            <a:r>
              <a:rPr lang="lv-LV" b="1" dirty="0"/>
              <a:t>2019-2020</a:t>
            </a:r>
            <a:endParaRPr lang="en-US" b="1" dirty="0"/>
          </a:p>
        </p:txBody>
      </p:sp>
      <p:sp>
        <p:nvSpPr>
          <p:cNvPr id="3" name="Content Placeholder 2"/>
          <p:cNvSpPr>
            <a:spLocks noGrp="1"/>
          </p:cNvSpPr>
          <p:nvPr>
            <p:ph idx="1"/>
          </p:nvPr>
        </p:nvSpPr>
        <p:spPr>
          <a:xfrm>
            <a:off x="4990628" y="636037"/>
            <a:ext cx="6281873" cy="5248622"/>
          </a:xfrm>
        </p:spPr>
        <p:txBody>
          <a:bodyPr>
            <a:normAutofit/>
          </a:bodyPr>
          <a:lstStyle/>
          <a:p>
            <a:r>
              <a:rPr lang="lv-LV" sz="2400" b="1" dirty="0"/>
              <a:t>Lower salaries</a:t>
            </a:r>
            <a:r>
              <a:rPr lang="lv-LV" sz="2400" dirty="0"/>
              <a:t>: medium brutto </a:t>
            </a:r>
            <a:r>
              <a:rPr lang="lv-LV" sz="2400" b="1" dirty="0"/>
              <a:t>salary/per hour </a:t>
            </a:r>
            <a:r>
              <a:rPr lang="lv-LV" sz="2400" dirty="0"/>
              <a:t>for women was </a:t>
            </a:r>
            <a:r>
              <a:rPr lang="en-US" sz="2400" dirty="0"/>
              <a:t> </a:t>
            </a:r>
            <a:r>
              <a:rPr lang="en-US" sz="2400" b="1" dirty="0"/>
              <a:t>22,3 % </a:t>
            </a:r>
            <a:r>
              <a:rPr lang="lv-LV" sz="2400" dirty="0"/>
              <a:t>less then the same for men, in 2020. </a:t>
            </a:r>
          </a:p>
          <a:p>
            <a:r>
              <a:rPr lang="lv-LV" sz="2400" b="1" dirty="0"/>
              <a:t>At –risk of poverty </a:t>
            </a:r>
            <a:r>
              <a:rPr lang="lv-LV" sz="2400" dirty="0"/>
              <a:t>index, 2019 varies from 19, 1 for men, </a:t>
            </a:r>
            <a:r>
              <a:rPr lang="lv-LV" sz="2400" dirty="0" err="1"/>
              <a:t>and</a:t>
            </a:r>
            <a:r>
              <a:rPr lang="lv-LV" sz="2400" dirty="0"/>
              <a:t> </a:t>
            </a:r>
            <a:r>
              <a:rPr lang="lv-LV" sz="2400" b="1" dirty="0"/>
              <a:t>23,7 </a:t>
            </a:r>
            <a:r>
              <a:rPr lang="lv-LV" sz="2400" dirty="0"/>
              <a:t>for women. </a:t>
            </a:r>
          </a:p>
          <a:p>
            <a:r>
              <a:rPr lang="en-US" sz="2400" dirty="0"/>
              <a:t>In 2019, the amount of the </a:t>
            </a:r>
            <a:r>
              <a:rPr lang="lv-LV" sz="2400" b="1" dirty="0"/>
              <a:t>retirement</a:t>
            </a:r>
            <a:r>
              <a:rPr lang="en-US" sz="2400" b="1" dirty="0"/>
              <a:t> </a:t>
            </a:r>
            <a:endParaRPr lang="lv-LV" sz="2400" b="1" dirty="0"/>
          </a:p>
          <a:p>
            <a:r>
              <a:rPr lang="en-US" sz="2400" b="1" dirty="0"/>
              <a:t>pension</a:t>
            </a:r>
            <a:r>
              <a:rPr lang="en-US" sz="2400" dirty="0"/>
              <a:t> paid to </a:t>
            </a:r>
            <a:r>
              <a:rPr lang="en-US" sz="2400" b="1" dirty="0"/>
              <a:t>men was 11% higher </a:t>
            </a:r>
            <a:endParaRPr lang="lv-LV" sz="2400" b="1" dirty="0"/>
          </a:p>
          <a:p>
            <a:pPr marL="0" indent="0">
              <a:buNone/>
            </a:pPr>
            <a:r>
              <a:rPr lang="en-US" sz="2400" dirty="0"/>
              <a:t>than for women(EUR 392.62 for </a:t>
            </a:r>
            <a:r>
              <a:rPr lang="lv-LV" sz="2400" dirty="0"/>
              <a:t>m</a:t>
            </a:r>
            <a:r>
              <a:rPr lang="en-US" sz="2400" dirty="0" err="1"/>
              <a:t>en</a:t>
            </a:r>
            <a:r>
              <a:rPr lang="en-US" sz="2400" dirty="0"/>
              <a:t> and </a:t>
            </a:r>
          </a:p>
          <a:p>
            <a:pPr marL="0" indent="0">
              <a:buNone/>
            </a:pPr>
            <a:r>
              <a:rPr lang="en-US" sz="2400" dirty="0"/>
              <a:t>EUR 353.83 for women).</a:t>
            </a:r>
            <a:endParaRPr lang="lv-LV" sz="2400" dirty="0"/>
          </a:p>
          <a:p>
            <a:endParaRPr lang="lv-LV" dirty="0"/>
          </a:p>
        </p:txBody>
      </p:sp>
    </p:spTree>
    <p:extLst>
      <p:ext uri="{BB962C8B-B14F-4D97-AF65-F5344CB8AC3E}">
        <p14:creationId xmlns:p14="http://schemas.microsoft.com/office/powerpoint/2010/main" val="21426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v-LV" sz="4400" b="1" dirty="0"/>
              <a:t>VI</a:t>
            </a:r>
            <a:br>
              <a:rPr lang="lv-LV" sz="4400" b="1" dirty="0"/>
            </a:br>
            <a:r>
              <a:rPr lang="lv-LV" sz="4400" b="1" dirty="0"/>
              <a:t>Stats on</a:t>
            </a:r>
            <a:br>
              <a:rPr lang="lv-LV" sz="4400" b="1" dirty="0"/>
            </a:br>
            <a:r>
              <a:rPr lang="lv-LV" sz="4400" b="1" dirty="0"/>
              <a:t>violence </a:t>
            </a:r>
            <a:br>
              <a:rPr lang="lv-LV" sz="4400" b="1" dirty="0"/>
            </a:br>
            <a:r>
              <a:rPr lang="lv-LV" sz="4400" b="1" dirty="0"/>
              <a:t>2019</a:t>
            </a:r>
            <a:endParaRPr lang="en-US" sz="4400" b="1" dirty="0"/>
          </a:p>
        </p:txBody>
      </p:sp>
      <p:sp>
        <p:nvSpPr>
          <p:cNvPr id="3" name="Content Placeholder 2"/>
          <p:cNvSpPr>
            <a:spLocks noGrp="1"/>
          </p:cNvSpPr>
          <p:nvPr>
            <p:ph idx="1"/>
          </p:nvPr>
        </p:nvSpPr>
        <p:spPr>
          <a:xfrm>
            <a:off x="4990628" y="636037"/>
            <a:ext cx="6281873" cy="5248622"/>
          </a:xfrm>
        </p:spPr>
        <p:txBody>
          <a:bodyPr>
            <a:normAutofit/>
          </a:bodyPr>
          <a:lstStyle/>
          <a:p>
            <a:r>
              <a:rPr lang="lv-LV" sz="2400" b="1" dirty="0"/>
              <a:t>Violence: more sexual violence victims - </a:t>
            </a:r>
            <a:r>
              <a:rPr lang="lv-LV" sz="2400" dirty="0"/>
              <a:t>in</a:t>
            </a:r>
            <a:r>
              <a:rPr lang="lv-LV" sz="2400" b="1" dirty="0"/>
              <a:t> </a:t>
            </a:r>
            <a:r>
              <a:rPr lang="lv-LV" sz="2400" dirty="0"/>
              <a:t>2019 from the registered 183 cases 158 women and 25 men. In average share of men are higher among phisical violence victims, in opposite, approximately 90% of registered human trafficking victims are women. </a:t>
            </a:r>
          </a:p>
          <a:p>
            <a:r>
              <a:rPr lang="lv-LV" sz="2400" b="1" dirty="0"/>
              <a:t>Rehabilitation services </a:t>
            </a:r>
            <a:r>
              <a:rPr lang="lv-LV" sz="2400" dirty="0"/>
              <a:t>received: all types of violence -women 606, men 25 , emotional violence 17 men, 324 women. Domestic violence 14 men, 294 women. </a:t>
            </a:r>
            <a:endParaRPr lang="en-US" sz="2400" dirty="0"/>
          </a:p>
        </p:txBody>
      </p:sp>
    </p:spTree>
    <p:extLst>
      <p:ext uri="{BB962C8B-B14F-4D97-AF65-F5344CB8AC3E}">
        <p14:creationId xmlns:p14="http://schemas.microsoft.com/office/powerpoint/2010/main" val="153285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DC83A6-D8C4-484D-A9B3-DCA6357EB2D1}"/>
              </a:ext>
            </a:extLst>
          </p:cNvPr>
          <p:cNvSpPr>
            <a:spLocks noGrp="1"/>
          </p:cNvSpPr>
          <p:nvPr>
            <p:ph type="title"/>
          </p:nvPr>
        </p:nvSpPr>
        <p:spPr/>
        <p:txBody>
          <a:bodyPr>
            <a:normAutofit fontScale="90000"/>
          </a:bodyPr>
          <a:lstStyle/>
          <a:p>
            <a:r>
              <a:rPr lang="en-GB" b="1" dirty="0"/>
              <a:t>Gendered Stats </a:t>
            </a:r>
            <a:r>
              <a:rPr lang="lv-LV" b="1" dirty="0"/>
              <a:t/>
            </a:r>
            <a:br>
              <a:rPr lang="lv-LV" b="1" dirty="0"/>
            </a:br>
            <a:r>
              <a:rPr lang="lv-LV" b="1" dirty="0"/>
              <a:t>VII</a:t>
            </a:r>
            <a:br>
              <a:rPr lang="lv-LV" b="1" dirty="0"/>
            </a:br>
            <a:r>
              <a:rPr lang="lv-LV" b="1" dirty="0"/>
              <a:t>Families  with children </a:t>
            </a:r>
            <a:br>
              <a:rPr lang="lv-LV" b="1" dirty="0"/>
            </a:br>
            <a:r>
              <a:rPr lang="lv-LV" b="1" dirty="0"/>
              <a:t>2020</a:t>
            </a:r>
          </a:p>
        </p:txBody>
      </p:sp>
      <p:sp>
        <p:nvSpPr>
          <p:cNvPr id="2" name="Content Placeholder 1">
            <a:extLst>
              <a:ext uri="{FF2B5EF4-FFF2-40B4-BE49-F238E27FC236}">
                <a16:creationId xmlns:a16="http://schemas.microsoft.com/office/drawing/2014/main" id="{927037BA-4B2A-4D1A-9548-3B34345ADD59}"/>
              </a:ext>
            </a:extLst>
          </p:cNvPr>
          <p:cNvSpPr>
            <a:spLocks noGrp="1"/>
          </p:cNvSpPr>
          <p:nvPr>
            <p:ph idx="1"/>
          </p:nvPr>
        </p:nvSpPr>
        <p:spPr/>
        <p:txBody>
          <a:bodyPr>
            <a:normAutofit/>
          </a:bodyPr>
          <a:lstStyle/>
          <a:p>
            <a:r>
              <a:rPr lang="lv-LV" i="1" dirty="0"/>
              <a:t>In 2020, 27.2 % of all Latvian households had children. Out of these households, 6.6 % consisted of couples with one child, 5.9 % of couples with two children, 2.3 % of couples with three and more children, and 4.2 % were households consisting of one adult with children.</a:t>
            </a:r>
            <a:endParaRPr lang="lv-LV" dirty="0"/>
          </a:p>
          <a:p>
            <a:r>
              <a:rPr lang="lv-LV" i="1" dirty="0"/>
              <a:t>Since 2018 </a:t>
            </a:r>
            <a:r>
              <a:rPr lang="lv-LV" b="1" i="1" dirty="0"/>
              <a:t>at-risk-of-poverty rate among households with children has slightly increased.</a:t>
            </a:r>
            <a:endParaRPr lang="lv-LV" dirty="0"/>
          </a:p>
          <a:p>
            <a:r>
              <a:rPr lang="lv-LV" dirty="0"/>
              <a:t>I</a:t>
            </a:r>
            <a:r>
              <a:rPr lang="en-US" dirty="0"/>
              <a:t>n 2020, </a:t>
            </a:r>
            <a:r>
              <a:rPr lang="lv-LV" dirty="0"/>
              <a:t>EU-SILC </a:t>
            </a:r>
            <a:r>
              <a:rPr lang="en-US" dirty="0"/>
              <a:t>survey data in Latvia had 34.6 thousand or 4.2% of </a:t>
            </a:r>
            <a:endParaRPr lang="lv-LV" dirty="0"/>
          </a:p>
          <a:p>
            <a:r>
              <a:rPr lang="en-US" dirty="0"/>
              <a:t>households with one adult with a child or children. </a:t>
            </a:r>
            <a:endParaRPr lang="lv-LV" dirty="0"/>
          </a:p>
          <a:p>
            <a:r>
              <a:rPr lang="en-US" b="1" dirty="0"/>
              <a:t>Women (87.2% of cases) are the most likely to take over childcare responsibilities in divorced families.</a:t>
            </a:r>
            <a:endParaRPr lang="lv-LV" b="1" dirty="0"/>
          </a:p>
        </p:txBody>
      </p:sp>
    </p:spTree>
    <p:extLst>
      <p:ext uri="{BB962C8B-B14F-4D97-AF65-F5344CB8AC3E}">
        <p14:creationId xmlns:p14="http://schemas.microsoft.com/office/powerpoint/2010/main" val="154423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DC83A6-D8C4-484D-A9B3-DCA6357EB2D1}"/>
              </a:ext>
            </a:extLst>
          </p:cNvPr>
          <p:cNvSpPr>
            <a:spLocks noGrp="1"/>
          </p:cNvSpPr>
          <p:nvPr>
            <p:ph type="title"/>
          </p:nvPr>
        </p:nvSpPr>
        <p:spPr/>
        <p:txBody>
          <a:bodyPr/>
          <a:lstStyle/>
          <a:p>
            <a:r>
              <a:rPr lang="en-GB" b="1" dirty="0"/>
              <a:t>Gendered Stats </a:t>
            </a:r>
            <a:r>
              <a:rPr lang="lv-LV" b="1" dirty="0"/>
              <a:t>VIII Health </a:t>
            </a:r>
          </a:p>
        </p:txBody>
      </p:sp>
      <p:sp>
        <p:nvSpPr>
          <p:cNvPr id="2" name="Content Placeholder 1">
            <a:extLst>
              <a:ext uri="{FF2B5EF4-FFF2-40B4-BE49-F238E27FC236}">
                <a16:creationId xmlns:a16="http://schemas.microsoft.com/office/drawing/2014/main" id="{927037BA-4B2A-4D1A-9548-3B34345ADD59}"/>
              </a:ext>
            </a:extLst>
          </p:cNvPr>
          <p:cNvSpPr>
            <a:spLocks noGrp="1"/>
          </p:cNvSpPr>
          <p:nvPr>
            <p:ph idx="1"/>
          </p:nvPr>
        </p:nvSpPr>
        <p:spPr/>
        <p:txBody>
          <a:bodyPr/>
          <a:lstStyle/>
          <a:p>
            <a:pPr marL="0" indent="0">
              <a:buNone/>
            </a:pPr>
            <a:r>
              <a:rPr lang="en-US" b="1" dirty="0"/>
              <a:t>Healthy years of life </a:t>
            </a:r>
            <a:r>
              <a:rPr lang="en-US" dirty="0"/>
              <a:t>(time that a person can live without health problems) were 52.2 years for men in Latvia in </a:t>
            </a:r>
            <a:endParaRPr lang="lv-LV" dirty="0"/>
          </a:p>
          <a:p>
            <a:pPr marL="0" indent="0">
              <a:buNone/>
            </a:pPr>
            <a:r>
              <a:rPr lang="en-US" dirty="0"/>
              <a:t>2019 and </a:t>
            </a:r>
            <a:r>
              <a:rPr lang="en-US" b="1" dirty="0"/>
              <a:t>54.1 years for women</a:t>
            </a:r>
            <a:r>
              <a:rPr lang="en-US" dirty="0"/>
              <a:t>, the lowest rate in the EU. </a:t>
            </a:r>
            <a:endParaRPr lang="lv-LV" dirty="0"/>
          </a:p>
          <a:p>
            <a:pPr marL="0" indent="0">
              <a:buNone/>
            </a:pPr>
            <a:r>
              <a:rPr lang="en-US" dirty="0"/>
              <a:t>In the EU, on average, this rate was higher for both men and women (64.2 and 65.1 years, respectively).</a:t>
            </a:r>
          </a:p>
          <a:p>
            <a:pPr marL="0" indent="0">
              <a:buNone/>
            </a:pPr>
            <a:r>
              <a:rPr lang="en-US" dirty="0"/>
              <a:t>According to data from the CSP, 54.7% of men and </a:t>
            </a:r>
            <a:r>
              <a:rPr lang="en-US" b="1" dirty="0"/>
              <a:t>45.7% of women assessed their health as good and very </a:t>
            </a:r>
            <a:endParaRPr lang="lv-LV" b="1" dirty="0"/>
          </a:p>
          <a:p>
            <a:pPr marL="0" indent="0">
              <a:buNone/>
            </a:pPr>
            <a:r>
              <a:rPr lang="en-US" b="1" dirty="0"/>
              <a:t>good </a:t>
            </a:r>
            <a:r>
              <a:rPr lang="en-US" dirty="0"/>
              <a:t>in Latvia in 2020.</a:t>
            </a:r>
          </a:p>
          <a:p>
            <a:endParaRPr lang="lv-LV" dirty="0"/>
          </a:p>
        </p:txBody>
      </p:sp>
    </p:spTree>
    <p:extLst>
      <p:ext uri="{BB962C8B-B14F-4D97-AF65-F5344CB8AC3E}">
        <p14:creationId xmlns:p14="http://schemas.microsoft.com/office/powerpoint/2010/main" val="2079937229"/>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TM16401371[[fn=Atlas]]</Template>
  <TotalTime>976</TotalTime>
  <Words>1477</Words>
  <Application>Microsoft Office PowerPoint</Application>
  <PresentationFormat>Широкоэкранный</PresentationFormat>
  <Paragraphs>183</Paragraphs>
  <Slides>36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36</vt:i4>
      </vt:variant>
    </vt:vector>
  </HeadingPairs>
  <TitlesOfParts>
    <vt:vector size="42" baseType="lpstr">
      <vt:lpstr>MS PGothic</vt:lpstr>
      <vt:lpstr>Arial</vt:lpstr>
      <vt:lpstr>Calibri Light</vt:lpstr>
      <vt:lpstr>Rockwell</vt:lpstr>
      <vt:lpstr>Wingdings</vt:lpstr>
      <vt:lpstr>Atlas</vt:lpstr>
      <vt:lpstr> Needs, challenges, responses, cooperation: multi-sectoral public services for disadvantaged women  </vt:lpstr>
      <vt:lpstr>Gendered Stats  I Numbers </vt:lpstr>
      <vt:lpstr>Gendered Stats II Age </vt:lpstr>
      <vt:lpstr>Gendered Stats III Names</vt:lpstr>
      <vt:lpstr>Gendered Stats IV Life expectancy </vt:lpstr>
      <vt:lpstr>V Stats on poverty 2019-2020</vt:lpstr>
      <vt:lpstr>VI Stats on violence  2019</vt:lpstr>
      <vt:lpstr>Gendered Stats  VII Families  with children  2020</vt:lpstr>
      <vt:lpstr>Gendered Stats VIII Health </vt:lpstr>
      <vt:lpstr>Disadvantaged Oxford Dictionary of Social Work and Social Care (2 ed.) , 2018</vt:lpstr>
      <vt:lpstr>At risk for social exclusion ...  /CM reg.nr.173/ </vt:lpstr>
      <vt:lpstr>At risk for social exclusion ...  /CM reg.nr.173/ </vt:lpstr>
      <vt:lpstr>Disadvantaged?  Conceptual fluidity  Issue of the subject </vt:lpstr>
      <vt:lpstr> Evidence on services </vt:lpstr>
      <vt:lpstr>Health </vt:lpstr>
      <vt:lpstr>Social assistance  for families  </vt:lpstr>
      <vt:lpstr>Poverty reduction measures </vt:lpstr>
      <vt:lpstr>Social services for refugees and persons of alternative status, including women</vt:lpstr>
      <vt:lpstr>Inclusive Employment</vt:lpstr>
      <vt:lpstr>«Salt’n’pepper» Economy  Yes, we can! </vt:lpstr>
      <vt:lpstr>Social Economy </vt:lpstr>
      <vt:lpstr>Protection against domestic violence</vt:lpstr>
      <vt:lpstr>Latest and actual strategies and guidelines, activities  and services</vt:lpstr>
      <vt:lpstr>Development of Professional Social Work in Local Municipalities</vt:lpstr>
      <vt:lpstr>Development of Professional Social Work in Local Municipalities</vt:lpstr>
      <vt:lpstr>Guidelines  Goal: foster social inclusion  by  </vt:lpstr>
      <vt:lpstr>Guidelines  Basic trends</vt:lpstr>
      <vt:lpstr>Guidelines Transversal policy planning and implementation</vt:lpstr>
      <vt:lpstr>   Plan for Equal Rights and Opportunities for Women and Men 2021-2023      </vt:lpstr>
      <vt:lpstr>Plan for Development of Social Services 2022-2024 </vt:lpstr>
      <vt:lpstr>Презентация PowerPoint</vt:lpstr>
      <vt:lpstr>Презентация PowerPoint</vt:lpstr>
      <vt:lpstr>Formal and informal cooperation networks</vt:lpstr>
      <vt:lpstr>Conclusion </vt:lpstr>
      <vt:lpstr>Modelling collective action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Liesma Ose</dc:creator>
  <cp:lastModifiedBy>Andrei Nevskiy</cp:lastModifiedBy>
  <cp:revision>163</cp:revision>
  <dcterms:created xsi:type="dcterms:W3CDTF">2021-09-24T07:24:53Z</dcterms:created>
  <dcterms:modified xsi:type="dcterms:W3CDTF">2021-10-23T06:09:12Z</dcterms:modified>
</cp:coreProperties>
</file>