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305" r:id="rId3"/>
    <p:sldId id="307" r:id="rId4"/>
    <p:sldId id="308" r:id="rId5"/>
    <p:sldId id="317" r:id="rId6"/>
    <p:sldId id="318" r:id="rId7"/>
    <p:sldId id="322" r:id="rId8"/>
    <p:sldId id="323" r:id="rId9"/>
    <p:sldId id="325" r:id="rId10"/>
    <p:sldId id="335" r:id="rId11"/>
    <p:sldId id="339" r:id="rId12"/>
    <p:sldId id="336" r:id="rId13"/>
    <p:sldId id="340" r:id="rId14"/>
    <p:sldId id="341" r:id="rId15"/>
    <p:sldId id="25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3B0"/>
    <a:srgbClr val="00A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1D59B4-8A68-41EB-912B-83FC556DFB49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80F3660-9F53-4C0F-83D8-BFB83C0C3E83}">
      <dgm:prSet/>
      <dgm:spPr/>
      <dgm:t>
        <a:bodyPr/>
        <a:lstStyle/>
        <a:p>
          <a:pPr rtl="0"/>
          <a:r>
            <a:rPr lang="ru-RU" b="1" smtClean="0"/>
            <a:t>ВИЧ-инфекция, передозировка и другие пагубные последствия для здоровья</a:t>
          </a:r>
          <a:endParaRPr lang="ru-RU"/>
        </a:p>
      </dgm:t>
    </dgm:pt>
    <dgm:pt modelId="{3A6DC74C-2877-43C2-B125-BAFEC36F470E}" type="parTrans" cxnId="{3CED9E47-3BF3-4D36-B725-8A9B8458A143}">
      <dgm:prSet/>
      <dgm:spPr/>
      <dgm:t>
        <a:bodyPr/>
        <a:lstStyle/>
        <a:p>
          <a:endParaRPr lang="ru-RU"/>
        </a:p>
      </dgm:t>
    </dgm:pt>
    <dgm:pt modelId="{B6A6BB42-169A-454C-9FB5-C6CC78BE79DA}" type="sibTrans" cxnId="{3CED9E47-3BF3-4D36-B725-8A9B8458A143}">
      <dgm:prSet/>
      <dgm:spPr/>
      <dgm:t>
        <a:bodyPr/>
        <a:lstStyle/>
        <a:p>
          <a:endParaRPr lang="ru-RU"/>
        </a:p>
      </dgm:t>
    </dgm:pt>
    <dgm:pt modelId="{5BB9BD22-0993-4BA3-B7F0-8E1E6A61AA57}">
      <dgm:prSet/>
      <dgm:spPr/>
      <dgm:t>
        <a:bodyPr/>
        <a:lstStyle/>
        <a:p>
          <a:pPr rtl="0"/>
          <a:r>
            <a:rPr lang="ru-RU" b="1" dirty="0" smtClean="0"/>
            <a:t>Показатель распространенности ВИЧ среди женщин, употребляющих наркотики, значительно варьируется от низких значений в ряде стран до более 50% в других странах (</a:t>
          </a:r>
          <a:r>
            <a:rPr lang="ru-RU" dirty="0" smtClean="0"/>
            <a:t>Филиппины, Эстония). В Объединенной Республике Танзания ВИЧ инфицированы 72% женщин, которые злоупотребляют героином путем инъекций, и только 45% мужчин.. В странах Африки к югу от Сахары ВИЧ-инфицированных женщин, работающих в секс-индустрии, в 12 раз больше, чем среди всех остальных женщин</a:t>
          </a:r>
          <a:endParaRPr lang="ru-RU" dirty="0"/>
        </a:p>
      </dgm:t>
    </dgm:pt>
    <dgm:pt modelId="{BE408490-1806-42D3-B49C-136F297631DE}" type="parTrans" cxnId="{D6C90E8A-4F83-44EF-BF2E-19B8E789AAA4}">
      <dgm:prSet/>
      <dgm:spPr/>
      <dgm:t>
        <a:bodyPr/>
        <a:lstStyle/>
        <a:p>
          <a:endParaRPr lang="ru-RU"/>
        </a:p>
      </dgm:t>
    </dgm:pt>
    <dgm:pt modelId="{CD9EDDBB-BA00-44C8-B030-DF45051DFE8E}" type="sibTrans" cxnId="{D6C90E8A-4F83-44EF-BF2E-19B8E789AAA4}">
      <dgm:prSet/>
      <dgm:spPr/>
      <dgm:t>
        <a:bodyPr/>
        <a:lstStyle/>
        <a:p>
          <a:endParaRPr lang="ru-RU"/>
        </a:p>
      </dgm:t>
    </dgm:pt>
    <dgm:pt modelId="{8E0A4BF6-DC48-4B23-A925-978A2EB9CFED}">
      <dgm:prSet/>
      <dgm:spPr/>
      <dgm:t>
        <a:bodyPr/>
        <a:lstStyle/>
        <a:p>
          <a:pPr rtl="0"/>
          <a:r>
            <a:rPr lang="ru-RU" dirty="0" smtClean="0"/>
            <a:t>Уровень распространенности ВИЧ среди женщин-заключенных и женщин, занятых в секс-индустрии, также выше, чем в среднем по населению и чем среди заключенных-мужчин</a:t>
          </a:r>
          <a:endParaRPr lang="ru-RU" dirty="0"/>
        </a:p>
      </dgm:t>
    </dgm:pt>
    <dgm:pt modelId="{48504CD9-FCBA-4366-8E6C-EC7B37B2FCA0}" type="parTrans" cxnId="{6A94A707-2CA6-4E53-B3D3-3893FC55781D}">
      <dgm:prSet/>
      <dgm:spPr/>
      <dgm:t>
        <a:bodyPr/>
        <a:lstStyle/>
        <a:p>
          <a:endParaRPr lang="ru-RU"/>
        </a:p>
      </dgm:t>
    </dgm:pt>
    <dgm:pt modelId="{D6197C5F-4D75-41E4-A645-7B1DE3BA0C74}" type="sibTrans" cxnId="{6A94A707-2CA6-4E53-B3D3-3893FC55781D}">
      <dgm:prSet/>
      <dgm:spPr/>
      <dgm:t>
        <a:bodyPr/>
        <a:lstStyle/>
        <a:p>
          <a:endParaRPr lang="ru-RU"/>
        </a:p>
      </dgm:t>
    </dgm:pt>
    <dgm:pt modelId="{A66C24EF-91CD-4FA4-8174-7EDA99B31F3E}" type="pres">
      <dgm:prSet presAssocID="{AD1D59B4-8A68-41EB-912B-83FC556DFB4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2217F9-B153-4D71-90A5-327F441FFC41}" type="pres">
      <dgm:prSet presAssocID="{B80F3660-9F53-4C0F-83D8-BFB83C0C3E83}" presName="composite" presStyleCnt="0"/>
      <dgm:spPr/>
    </dgm:pt>
    <dgm:pt modelId="{9551AFCB-7E87-4032-9545-88ECBDE4F66A}" type="pres">
      <dgm:prSet presAssocID="{B80F3660-9F53-4C0F-83D8-BFB83C0C3E8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E25333-1BD1-4840-AF9D-57FAE9661E4A}" type="pres">
      <dgm:prSet presAssocID="{B80F3660-9F53-4C0F-83D8-BFB83C0C3E8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1087D8-001F-4D5F-9430-FC48B20F2FFD}" type="presOf" srcId="{B80F3660-9F53-4C0F-83D8-BFB83C0C3E83}" destId="{9551AFCB-7E87-4032-9545-88ECBDE4F66A}" srcOrd="0" destOrd="0" presId="urn:microsoft.com/office/officeart/2005/8/layout/hList1"/>
    <dgm:cxn modelId="{6DAF1490-8FAA-4E2E-AF93-BC0470CC41A4}" type="presOf" srcId="{AD1D59B4-8A68-41EB-912B-83FC556DFB49}" destId="{A66C24EF-91CD-4FA4-8174-7EDA99B31F3E}" srcOrd="0" destOrd="0" presId="urn:microsoft.com/office/officeart/2005/8/layout/hList1"/>
    <dgm:cxn modelId="{A0EFC3FC-A80C-4FB3-BBB0-1E0FF9580045}" type="presOf" srcId="{5BB9BD22-0993-4BA3-B7F0-8E1E6A61AA57}" destId="{6EE25333-1BD1-4840-AF9D-57FAE9661E4A}" srcOrd="0" destOrd="0" presId="urn:microsoft.com/office/officeart/2005/8/layout/hList1"/>
    <dgm:cxn modelId="{D6C90E8A-4F83-44EF-BF2E-19B8E789AAA4}" srcId="{B80F3660-9F53-4C0F-83D8-BFB83C0C3E83}" destId="{5BB9BD22-0993-4BA3-B7F0-8E1E6A61AA57}" srcOrd="0" destOrd="0" parTransId="{BE408490-1806-42D3-B49C-136F297631DE}" sibTransId="{CD9EDDBB-BA00-44C8-B030-DF45051DFE8E}"/>
    <dgm:cxn modelId="{3CED9E47-3BF3-4D36-B725-8A9B8458A143}" srcId="{AD1D59B4-8A68-41EB-912B-83FC556DFB49}" destId="{B80F3660-9F53-4C0F-83D8-BFB83C0C3E83}" srcOrd="0" destOrd="0" parTransId="{3A6DC74C-2877-43C2-B125-BAFEC36F470E}" sibTransId="{B6A6BB42-169A-454C-9FB5-C6CC78BE79DA}"/>
    <dgm:cxn modelId="{6A94A707-2CA6-4E53-B3D3-3893FC55781D}" srcId="{B80F3660-9F53-4C0F-83D8-BFB83C0C3E83}" destId="{8E0A4BF6-DC48-4B23-A925-978A2EB9CFED}" srcOrd="1" destOrd="0" parTransId="{48504CD9-FCBA-4366-8E6C-EC7B37B2FCA0}" sibTransId="{D6197C5F-4D75-41E4-A645-7B1DE3BA0C74}"/>
    <dgm:cxn modelId="{BD9E3327-63FF-4EC3-A03D-F65206413879}" type="presOf" srcId="{8E0A4BF6-DC48-4B23-A925-978A2EB9CFED}" destId="{6EE25333-1BD1-4840-AF9D-57FAE9661E4A}" srcOrd="0" destOrd="1" presId="urn:microsoft.com/office/officeart/2005/8/layout/hList1"/>
    <dgm:cxn modelId="{434E05EF-5381-427D-987A-06D0CA693267}" type="presParOf" srcId="{A66C24EF-91CD-4FA4-8174-7EDA99B31F3E}" destId="{BC2217F9-B153-4D71-90A5-327F441FFC41}" srcOrd="0" destOrd="0" presId="urn:microsoft.com/office/officeart/2005/8/layout/hList1"/>
    <dgm:cxn modelId="{EA5035BA-14D3-4020-B6C6-C1526B5B685C}" type="presParOf" srcId="{BC2217F9-B153-4D71-90A5-327F441FFC41}" destId="{9551AFCB-7E87-4032-9545-88ECBDE4F66A}" srcOrd="0" destOrd="0" presId="urn:microsoft.com/office/officeart/2005/8/layout/hList1"/>
    <dgm:cxn modelId="{6D23DDB7-D9FD-4B65-9ABB-0DC62F51066F}" type="presParOf" srcId="{BC2217F9-B153-4D71-90A5-327F441FFC41}" destId="{6EE25333-1BD1-4840-AF9D-57FAE9661E4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7B75D4-762D-4A46-AC8C-744A40D28380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8C5172F7-07A4-4601-928D-D2CC33861DDF}">
      <dgm:prSet/>
      <dgm:spPr/>
      <dgm:t>
        <a:bodyPr/>
        <a:lstStyle/>
        <a:p>
          <a:pPr rtl="0"/>
          <a:r>
            <a:rPr lang="ru-RU" b="1" smtClean="0"/>
            <a:t>Психические заболевания</a:t>
          </a:r>
          <a:endParaRPr lang="ru-RU"/>
        </a:p>
      </dgm:t>
    </dgm:pt>
    <dgm:pt modelId="{680867DF-62E5-4A88-9A2A-C4800E5BED25}" type="parTrans" cxnId="{CA8F274C-D17D-40CE-8812-645FEC1FF67E}">
      <dgm:prSet/>
      <dgm:spPr/>
      <dgm:t>
        <a:bodyPr/>
        <a:lstStyle/>
        <a:p>
          <a:endParaRPr lang="ru-RU"/>
        </a:p>
      </dgm:t>
    </dgm:pt>
    <dgm:pt modelId="{7ED73119-3FD5-479E-91CF-18F676BFF9FC}" type="sibTrans" cxnId="{CA8F274C-D17D-40CE-8812-645FEC1FF67E}">
      <dgm:prSet/>
      <dgm:spPr/>
      <dgm:t>
        <a:bodyPr/>
        <a:lstStyle/>
        <a:p>
          <a:endParaRPr lang="ru-RU"/>
        </a:p>
      </dgm:t>
    </dgm:pt>
    <dgm:pt modelId="{AD74DBD3-6FA4-4CFC-8F35-13B829CFB3EF}">
      <dgm:prSet/>
      <dgm:spPr/>
      <dgm:t>
        <a:bodyPr/>
        <a:lstStyle/>
        <a:p>
          <a:pPr rtl="0"/>
          <a:r>
            <a:rPr lang="ru-RU" b="1" smtClean="0"/>
            <a:t>Случаи, когда расстройства на почве потребления ПАВ сопровождаются психическим заболеванием</a:t>
          </a:r>
          <a:r>
            <a:rPr lang="ru-RU" smtClean="0"/>
            <a:t>, сложно диагностировать и лечить, и они </a:t>
          </a:r>
          <a:r>
            <a:rPr lang="ru-RU" b="1" smtClean="0"/>
            <a:t>отмечаются у женщин чаще, чем у мужчин</a:t>
          </a:r>
          <a:r>
            <a:rPr lang="ru-RU" smtClean="0"/>
            <a:t>. Если оставить таких женщин без лечения, то клинический исход у них будет хуже, чем у женщин, страдающих только одним из расстройств</a:t>
          </a:r>
          <a:endParaRPr lang="ru-RU"/>
        </a:p>
      </dgm:t>
    </dgm:pt>
    <dgm:pt modelId="{9120D21C-122F-4988-8345-73BCBA4DB49C}" type="parTrans" cxnId="{E7CF99D6-BA06-4B8E-A5F7-EFD5843432AD}">
      <dgm:prSet/>
      <dgm:spPr/>
      <dgm:t>
        <a:bodyPr/>
        <a:lstStyle/>
        <a:p>
          <a:endParaRPr lang="ru-RU"/>
        </a:p>
      </dgm:t>
    </dgm:pt>
    <dgm:pt modelId="{3035C3A7-5A4F-4348-8163-4F109BD2B9B3}" type="sibTrans" cxnId="{E7CF99D6-BA06-4B8E-A5F7-EFD5843432AD}">
      <dgm:prSet/>
      <dgm:spPr/>
      <dgm:t>
        <a:bodyPr/>
        <a:lstStyle/>
        <a:p>
          <a:endParaRPr lang="ru-RU"/>
        </a:p>
      </dgm:t>
    </dgm:pt>
    <dgm:pt modelId="{58E0B05D-4C86-46A1-B34F-721195D7A9CB}">
      <dgm:prSet/>
      <dgm:spPr/>
      <dgm:t>
        <a:bodyPr/>
        <a:lstStyle/>
        <a:p>
          <a:pPr rtl="0"/>
          <a:r>
            <a:rPr lang="ru-RU" smtClean="0"/>
            <a:t>В Европе коморбидная основная депрессия гораздо чаще наблюдается у женщин с расстройствами, связанными с потреблениями ПАВ, чем у мужчин, страдающих такими расстройствами. Распространенность основной депрессии в этой группе женщин в два раза превышает соответствующий показатель для женщин в целом</a:t>
          </a:r>
          <a:endParaRPr lang="ru-RU"/>
        </a:p>
      </dgm:t>
    </dgm:pt>
    <dgm:pt modelId="{4BA50EC4-5943-4644-BD15-F2BF3628CC23}" type="parTrans" cxnId="{E23CB5F4-025F-4C77-BAD4-3A8468D79F96}">
      <dgm:prSet/>
      <dgm:spPr/>
      <dgm:t>
        <a:bodyPr/>
        <a:lstStyle/>
        <a:p>
          <a:endParaRPr lang="ru-RU"/>
        </a:p>
      </dgm:t>
    </dgm:pt>
    <dgm:pt modelId="{265CAA6F-BEEA-43E9-B14C-28800684A927}" type="sibTrans" cxnId="{E23CB5F4-025F-4C77-BAD4-3A8468D79F96}">
      <dgm:prSet/>
      <dgm:spPr/>
      <dgm:t>
        <a:bodyPr/>
        <a:lstStyle/>
        <a:p>
          <a:endParaRPr lang="ru-RU"/>
        </a:p>
      </dgm:t>
    </dgm:pt>
    <dgm:pt modelId="{36FD7B41-E06B-4D7A-8596-95FCD5E461B5}">
      <dgm:prSet/>
      <dgm:spPr/>
      <dgm:t>
        <a:bodyPr/>
        <a:lstStyle/>
        <a:p>
          <a:pPr rtl="0"/>
          <a:r>
            <a:rPr lang="ru-RU" b="1" dirty="0" smtClean="0"/>
            <a:t>Люди с двойным диагнозом имеют менее благоприятный прогноз лечения, они нуждаются в более интенсивной симптоматической терапии и подвержены более высокому риску самоубийства </a:t>
          </a:r>
          <a:r>
            <a:rPr lang="ru-RU" dirty="0" smtClean="0"/>
            <a:t>по сравнению с пациентами с одним диагнозом. Эффективное лечение пациентов с двойным диагнозом должно быть комплексным и в равной мере учитывать оба расстройства</a:t>
          </a:r>
          <a:endParaRPr lang="ru-RU" dirty="0"/>
        </a:p>
      </dgm:t>
    </dgm:pt>
    <dgm:pt modelId="{8A78E924-C6AD-489D-8277-FF54349647FC}" type="parTrans" cxnId="{A37256CB-07D2-4CC7-BCA2-C9B741912E83}">
      <dgm:prSet/>
      <dgm:spPr/>
      <dgm:t>
        <a:bodyPr/>
        <a:lstStyle/>
        <a:p>
          <a:endParaRPr lang="ru-RU"/>
        </a:p>
      </dgm:t>
    </dgm:pt>
    <dgm:pt modelId="{2D14BE04-F529-4B63-8DD8-C717A6E950A9}" type="sibTrans" cxnId="{A37256CB-07D2-4CC7-BCA2-C9B741912E83}">
      <dgm:prSet/>
      <dgm:spPr/>
      <dgm:t>
        <a:bodyPr/>
        <a:lstStyle/>
        <a:p>
          <a:endParaRPr lang="ru-RU"/>
        </a:p>
      </dgm:t>
    </dgm:pt>
    <dgm:pt modelId="{2A111881-82A9-40C0-BF94-04BDDADE7249}">
      <dgm:prSet/>
      <dgm:spPr/>
      <dgm:t>
        <a:bodyPr/>
        <a:lstStyle/>
        <a:p>
          <a:pPr rtl="0"/>
          <a:r>
            <a:rPr lang="ru-RU" smtClean="0"/>
            <a:t>Сравнительное исследование среди женщин, находящихся в местах лишения свободы и имеющих двойной диагноз или страдающих только тяжелым психическим заболеванием, показало, что после выхода на свободу у представительниц первой группы чаще возникнет неотложная потребность в социальной помощи, например в жилье, и что такие женщины чаще вновь оказываются под стражей</a:t>
          </a:r>
          <a:endParaRPr lang="ru-RU"/>
        </a:p>
      </dgm:t>
    </dgm:pt>
    <dgm:pt modelId="{6050525F-B406-4359-B6B5-7C8CD29D8CDF}" type="parTrans" cxnId="{EE761018-C6A1-4648-ABF0-1C785BE72468}">
      <dgm:prSet/>
      <dgm:spPr/>
      <dgm:t>
        <a:bodyPr/>
        <a:lstStyle/>
        <a:p>
          <a:endParaRPr lang="ru-RU"/>
        </a:p>
      </dgm:t>
    </dgm:pt>
    <dgm:pt modelId="{58196E41-B213-4E2D-A15A-4A1D7AAA6AAA}" type="sibTrans" cxnId="{EE761018-C6A1-4648-ABF0-1C785BE72468}">
      <dgm:prSet/>
      <dgm:spPr/>
      <dgm:t>
        <a:bodyPr/>
        <a:lstStyle/>
        <a:p>
          <a:endParaRPr lang="ru-RU"/>
        </a:p>
      </dgm:t>
    </dgm:pt>
    <dgm:pt modelId="{E63732D2-6810-4745-9FDD-B299381220AD}">
      <dgm:prSet/>
      <dgm:spPr/>
      <dgm:t>
        <a:bodyPr/>
        <a:lstStyle/>
        <a:p>
          <a:pPr rtl="0"/>
          <a:r>
            <a:rPr lang="ru-RU" b="1" smtClean="0"/>
            <a:t>У женщин, оказавшихся в тюрьме, развиваются тяжелые депрессивные и тревожные расстройства</a:t>
          </a:r>
          <a:r>
            <a:rPr lang="ru-RU" smtClean="0"/>
            <a:t>. </a:t>
          </a:r>
          <a:endParaRPr lang="ru-RU"/>
        </a:p>
      </dgm:t>
    </dgm:pt>
    <dgm:pt modelId="{F1074746-540A-4B5C-BE5A-E0C91FB0B134}" type="parTrans" cxnId="{E927977B-F4F2-4D6F-A841-C0BB6710D31E}">
      <dgm:prSet/>
      <dgm:spPr/>
      <dgm:t>
        <a:bodyPr/>
        <a:lstStyle/>
        <a:p>
          <a:endParaRPr lang="ru-RU"/>
        </a:p>
      </dgm:t>
    </dgm:pt>
    <dgm:pt modelId="{1105FA2E-C587-4E14-B5F4-741A6590794B}" type="sibTrans" cxnId="{E927977B-F4F2-4D6F-A841-C0BB6710D31E}">
      <dgm:prSet/>
      <dgm:spPr/>
      <dgm:t>
        <a:bodyPr/>
        <a:lstStyle/>
        <a:p>
          <a:endParaRPr lang="ru-RU"/>
        </a:p>
      </dgm:t>
    </dgm:pt>
    <dgm:pt modelId="{A4E7D38D-891E-4C1D-BFC7-A68E6223DFFC}">
      <dgm:prSet/>
      <dgm:spPr/>
      <dgm:t>
        <a:bodyPr/>
        <a:lstStyle/>
        <a:p>
          <a:pPr rtl="0"/>
          <a:r>
            <a:rPr lang="ru-RU" smtClean="0"/>
            <a:t>Распространенность психических симптомов среди мужчин, отбывающих наказание, снижалась, а среди женщин, находящихся в предварительном заключении, нет</a:t>
          </a:r>
          <a:endParaRPr lang="ru-RU"/>
        </a:p>
      </dgm:t>
    </dgm:pt>
    <dgm:pt modelId="{0CC80059-36C6-409E-A3E8-E44C5073364A}" type="parTrans" cxnId="{0FCF50FC-DF8C-4676-B781-77A272282085}">
      <dgm:prSet/>
      <dgm:spPr/>
      <dgm:t>
        <a:bodyPr/>
        <a:lstStyle/>
        <a:p>
          <a:endParaRPr lang="ru-RU"/>
        </a:p>
      </dgm:t>
    </dgm:pt>
    <dgm:pt modelId="{FD6A0C26-B181-4886-B001-D48F2682A06C}" type="sibTrans" cxnId="{0FCF50FC-DF8C-4676-B781-77A272282085}">
      <dgm:prSet/>
      <dgm:spPr/>
      <dgm:t>
        <a:bodyPr/>
        <a:lstStyle/>
        <a:p>
          <a:endParaRPr lang="ru-RU"/>
        </a:p>
      </dgm:t>
    </dgm:pt>
    <dgm:pt modelId="{A56A1E15-57D3-4E34-A259-7977B3F6C6DA}" type="pres">
      <dgm:prSet presAssocID="{FE7B75D4-762D-4A46-AC8C-744A40D2838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3C7FD8-97E0-42C5-AEFE-578462E2DB88}" type="pres">
      <dgm:prSet presAssocID="{8C5172F7-07A4-4601-928D-D2CC33861DDF}" presName="composite" presStyleCnt="0"/>
      <dgm:spPr/>
    </dgm:pt>
    <dgm:pt modelId="{0179A0B0-A143-4097-A1E4-6EB910CF10FB}" type="pres">
      <dgm:prSet presAssocID="{8C5172F7-07A4-4601-928D-D2CC33861DDF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CFBA41-FC07-46D1-9307-B792356DF267}" type="pres">
      <dgm:prSet presAssocID="{8C5172F7-07A4-4601-928D-D2CC33861DDF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7256CB-07D2-4CC7-BCA2-C9B741912E83}" srcId="{8C5172F7-07A4-4601-928D-D2CC33861DDF}" destId="{36FD7B41-E06B-4D7A-8596-95FCD5E461B5}" srcOrd="2" destOrd="0" parTransId="{8A78E924-C6AD-489D-8277-FF54349647FC}" sibTransId="{2D14BE04-F529-4B63-8DD8-C717A6E950A9}"/>
    <dgm:cxn modelId="{C8252396-41E1-4BB2-A87F-545801A1D75E}" type="presOf" srcId="{58E0B05D-4C86-46A1-B34F-721195D7A9CB}" destId="{91CFBA41-FC07-46D1-9307-B792356DF267}" srcOrd="0" destOrd="1" presId="urn:microsoft.com/office/officeart/2005/8/layout/hList1"/>
    <dgm:cxn modelId="{E927977B-F4F2-4D6F-A841-C0BB6710D31E}" srcId="{8C5172F7-07A4-4601-928D-D2CC33861DDF}" destId="{E63732D2-6810-4745-9FDD-B299381220AD}" srcOrd="4" destOrd="0" parTransId="{F1074746-540A-4B5C-BE5A-E0C91FB0B134}" sibTransId="{1105FA2E-C587-4E14-B5F4-741A6590794B}"/>
    <dgm:cxn modelId="{E7CF99D6-BA06-4B8E-A5F7-EFD5843432AD}" srcId="{8C5172F7-07A4-4601-928D-D2CC33861DDF}" destId="{AD74DBD3-6FA4-4CFC-8F35-13B829CFB3EF}" srcOrd="0" destOrd="0" parTransId="{9120D21C-122F-4988-8345-73BCBA4DB49C}" sibTransId="{3035C3A7-5A4F-4348-8163-4F109BD2B9B3}"/>
    <dgm:cxn modelId="{77DAB33A-7F41-4385-B193-0C65C272DC22}" type="presOf" srcId="{A4E7D38D-891E-4C1D-BFC7-A68E6223DFFC}" destId="{91CFBA41-FC07-46D1-9307-B792356DF267}" srcOrd="0" destOrd="5" presId="urn:microsoft.com/office/officeart/2005/8/layout/hList1"/>
    <dgm:cxn modelId="{DDDE9AD1-03C8-4D2B-B285-5872C68BA2F3}" type="presOf" srcId="{AD74DBD3-6FA4-4CFC-8F35-13B829CFB3EF}" destId="{91CFBA41-FC07-46D1-9307-B792356DF267}" srcOrd="0" destOrd="0" presId="urn:microsoft.com/office/officeart/2005/8/layout/hList1"/>
    <dgm:cxn modelId="{C34E6B3C-CB14-42C8-8ED6-3E03D339C8E5}" type="presOf" srcId="{E63732D2-6810-4745-9FDD-B299381220AD}" destId="{91CFBA41-FC07-46D1-9307-B792356DF267}" srcOrd="0" destOrd="4" presId="urn:microsoft.com/office/officeart/2005/8/layout/hList1"/>
    <dgm:cxn modelId="{25404190-BCD0-47DA-BA37-231F249505EC}" type="presOf" srcId="{2A111881-82A9-40C0-BF94-04BDDADE7249}" destId="{91CFBA41-FC07-46D1-9307-B792356DF267}" srcOrd="0" destOrd="3" presId="urn:microsoft.com/office/officeart/2005/8/layout/hList1"/>
    <dgm:cxn modelId="{DB01A9AA-9297-4E5D-8C78-2DA58C21C9BC}" type="presOf" srcId="{36FD7B41-E06B-4D7A-8596-95FCD5E461B5}" destId="{91CFBA41-FC07-46D1-9307-B792356DF267}" srcOrd="0" destOrd="2" presId="urn:microsoft.com/office/officeart/2005/8/layout/hList1"/>
    <dgm:cxn modelId="{EE761018-C6A1-4648-ABF0-1C785BE72468}" srcId="{8C5172F7-07A4-4601-928D-D2CC33861DDF}" destId="{2A111881-82A9-40C0-BF94-04BDDADE7249}" srcOrd="3" destOrd="0" parTransId="{6050525F-B406-4359-B6B5-7C8CD29D8CDF}" sibTransId="{58196E41-B213-4E2D-A15A-4A1D7AAA6AAA}"/>
    <dgm:cxn modelId="{0FCF50FC-DF8C-4676-B781-77A272282085}" srcId="{8C5172F7-07A4-4601-928D-D2CC33861DDF}" destId="{A4E7D38D-891E-4C1D-BFC7-A68E6223DFFC}" srcOrd="5" destOrd="0" parTransId="{0CC80059-36C6-409E-A3E8-E44C5073364A}" sibTransId="{FD6A0C26-B181-4886-B001-D48F2682A06C}"/>
    <dgm:cxn modelId="{CA8F274C-D17D-40CE-8812-645FEC1FF67E}" srcId="{FE7B75D4-762D-4A46-AC8C-744A40D28380}" destId="{8C5172F7-07A4-4601-928D-D2CC33861DDF}" srcOrd="0" destOrd="0" parTransId="{680867DF-62E5-4A88-9A2A-C4800E5BED25}" sibTransId="{7ED73119-3FD5-479E-91CF-18F676BFF9FC}"/>
    <dgm:cxn modelId="{E23CB5F4-025F-4C77-BAD4-3A8468D79F96}" srcId="{8C5172F7-07A4-4601-928D-D2CC33861DDF}" destId="{58E0B05D-4C86-46A1-B34F-721195D7A9CB}" srcOrd="1" destOrd="0" parTransId="{4BA50EC4-5943-4644-BD15-F2BF3628CC23}" sibTransId="{265CAA6F-BEEA-43E9-B14C-28800684A927}"/>
    <dgm:cxn modelId="{DA3893D8-D0EF-40BF-BDB9-F36CFA289528}" type="presOf" srcId="{FE7B75D4-762D-4A46-AC8C-744A40D28380}" destId="{A56A1E15-57D3-4E34-A259-7977B3F6C6DA}" srcOrd="0" destOrd="0" presId="urn:microsoft.com/office/officeart/2005/8/layout/hList1"/>
    <dgm:cxn modelId="{FF2F2C80-3BC9-46C8-A612-68D0BFBEB5B5}" type="presOf" srcId="{8C5172F7-07A4-4601-928D-D2CC33861DDF}" destId="{0179A0B0-A143-4097-A1E4-6EB910CF10FB}" srcOrd="0" destOrd="0" presId="urn:microsoft.com/office/officeart/2005/8/layout/hList1"/>
    <dgm:cxn modelId="{135D8977-E639-4E4C-B481-AF2821B2F0C3}" type="presParOf" srcId="{A56A1E15-57D3-4E34-A259-7977B3F6C6DA}" destId="{443C7FD8-97E0-42C5-AEFE-578462E2DB88}" srcOrd="0" destOrd="0" presId="urn:microsoft.com/office/officeart/2005/8/layout/hList1"/>
    <dgm:cxn modelId="{4CDA6941-F406-4A12-9A15-3F54A5F8E6EE}" type="presParOf" srcId="{443C7FD8-97E0-42C5-AEFE-578462E2DB88}" destId="{0179A0B0-A143-4097-A1E4-6EB910CF10FB}" srcOrd="0" destOrd="0" presId="urn:microsoft.com/office/officeart/2005/8/layout/hList1"/>
    <dgm:cxn modelId="{A9BAEA34-E3FD-4D3E-A25F-42D764FA574D}" type="presParOf" srcId="{443C7FD8-97E0-42C5-AEFE-578462E2DB88}" destId="{91CFBA41-FC07-46D1-9307-B792356DF26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CA193B3-929F-4184-A679-78E3AAAF2246}" type="doc">
      <dgm:prSet loTypeId="urn:microsoft.com/office/officeart/2005/8/layout/hList1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ru-RU"/>
        </a:p>
      </dgm:t>
    </dgm:pt>
    <dgm:pt modelId="{700D2272-5865-44AA-B522-FBA184304F13}">
      <dgm:prSet/>
      <dgm:spPr/>
      <dgm:t>
        <a:bodyPr/>
        <a:lstStyle/>
        <a:p>
          <a:pPr rtl="0"/>
          <a:r>
            <a:rPr lang="ru-RU" b="1" dirty="0" smtClean="0"/>
            <a:t>Насилие</a:t>
          </a:r>
          <a:endParaRPr lang="ru-RU" dirty="0"/>
        </a:p>
      </dgm:t>
    </dgm:pt>
    <dgm:pt modelId="{052E38DD-06A8-4D81-8668-A898CB3D1688}" type="parTrans" cxnId="{812B3FA7-E7DB-4CE9-A712-6681105CF9D6}">
      <dgm:prSet/>
      <dgm:spPr/>
      <dgm:t>
        <a:bodyPr/>
        <a:lstStyle/>
        <a:p>
          <a:endParaRPr lang="ru-RU"/>
        </a:p>
      </dgm:t>
    </dgm:pt>
    <dgm:pt modelId="{6CFBF56E-F4BA-40E6-A240-ABE48EE7F077}" type="sibTrans" cxnId="{812B3FA7-E7DB-4CE9-A712-6681105CF9D6}">
      <dgm:prSet/>
      <dgm:spPr/>
      <dgm:t>
        <a:bodyPr/>
        <a:lstStyle/>
        <a:p>
          <a:endParaRPr lang="ru-RU"/>
        </a:p>
      </dgm:t>
    </dgm:pt>
    <dgm:pt modelId="{211B9517-CB64-41B4-848D-96CE0E596F9D}">
      <dgm:prSet/>
      <dgm:spPr/>
      <dgm:t>
        <a:bodyPr/>
        <a:lstStyle/>
        <a:p>
          <a:pPr rtl="0"/>
          <a:r>
            <a:rPr lang="ru-RU" dirty="0" smtClean="0"/>
            <a:t>Согласно оценкам, </a:t>
          </a:r>
          <a:r>
            <a:rPr lang="ru-RU" b="1" dirty="0" smtClean="0"/>
            <a:t>каждая третья женщина в мире подвергалась физическому или сексуальному насилию</a:t>
          </a:r>
          <a:endParaRPr lang="ru-RU" dirty="0"/>
        </a:p>
      </dgm:t>
    </dgm:pt>
    <dgm:pt modelId="{B7EBE095-FAB0-41B9-8212-12825EEC8C05}" type="parTrans" cxnId="{27E2AE88-1B18-4505-B171-8D51AA450D75}">
      <dgm:prSet/>
      <dgm:spPr/>
      <dgm:t>
        <a:bodyPr/>
        <a:lstStyle/>
        <a:p>
          <a:endParaRPr lang="ru-RU"/>
        </a:p>
      </dgm:t>
    </dgm:pt>
    <dgm:pt modelId="{D148FFAB-B85F-46DC-8133-5EC1F65ADD50}" type="sibTrans" cxnId="{27E2AE88-1B18-4505-B171-8D51AA450D75}">
      <dgm:prSet/>
      <dgm:spPr/>
      <dgm:t>
        <a:bodyPr/>
        <a:lstStyle/>
        <a:p>
          <a:endParaRPr lang="ru-RU"/>
        </a:p>
      </dgm:t>
    </dgm:pt>
    <dgm:pt modelId="{F44B1300-40C7-4BEB-B99B-5C176213E406}">
      <dgm:prSet/>
      <dgm:spPr/>
      <dgm:t>
        <a:bodyPr/>
        <a:lstStyle/>
        <a:p>
          <a:pPr rtl="0"/>
          <a:r>
            <a:rPr lang="ru-RU" dirty="0" smtClean="0"/>
            <a:t>Среди женщин, которым оказывается наркологическая помощь, доля жертв физического и сексуального насилия очень высока и составляет от 40% до 70%</a:t>
          </a:r>
          <a:endParaRPr lang="ru-RU" dirty="0"/>
        </a:p>
      </dgm:t>
    </dgm:pt>
    <dgm:pt modelId="{AAEB7898-39F8-441B-8126-705BE3FEBC1D}" type="parTrans" cxnId="{1A6114B5-2A16-4336-A57B-DFAFF1C0F4B2}">
      <dgm:prSet/>
      <dgm:spPr/>
      <dgm:t>
        <a:bodyPr/>
        <a:lstStyle/>
        <a:p>
          <a:endParaRPr lang="ru-RU"/>
        </a:p>
      </dgm:t>
    </dgm:pt>
    <dgm:pt modelId="{8D114260-E620-4191-8CDB-C3A34FD04697}" type="sibTrans" cxnId="{1A6114B5-2A16-4336-A57B-DFAFF1C0F4B2}">
      <dgm:prSet/>
      <dgm:spPr/>
      <dgm:t>
        <a:bodyPr/>
        <a:lstStyle/>
        <a:p>
          <a:endParaRPr lang="ru-RU"/>
        </a:p>
      </dgm:t>
    </dgm:pt>
    <dgm:pt modelId="{86A7E29E-1159-49F8-A7A4-A09FB562105B}">
      <dgm:prSet/>
      <dgm:spPr/>
      <dgm:t>
        <a:bodyPr/>
        <a:lstStyle/>
        <a:p>
          <a:pPr rtl="0"/>
          <a:r>
            <a:rPr lang="ru-RU" dirty="0" smtClean="0"/>
            <a:t>Такое </a:t>
          </a:r>
          <a:r>
            <a:rPr lang="ru-RU" b="1" dirty="0" smtClean="0"/>
            <a:t>насилие отрицательно сказывается на психическом, физическом и репродуктивном здоровье женщин</a:t>
          </a:r>
          <a:endParaRPr lang="ru-RU" dirty="0"/>
        </a:p>
      </dgm:t>
    </dgm:pt>
    <dgm:pt modelId="{5AB7E31B-31D9-46F2-8050-3918D0242E73}" type="parTrans" cxnId="{6BE81048-116D-47F7-9BF7-548208751278}">
      <dgm:prSet/>
      <dgm:spPr/>
      <dgm:t>
        <a:bodyPr/>
        <a:lstStyle/>
        <a:p>
          <a:endParaRPr lang="ru-RU"/>
        </a:p>
      </dgm:t>
    </dgm:pt>
    <dgm:pt modelId="{782BB20D-26B5-4083-AA7E-E4FD147805D6}" type="sibTrans" cxnId="{6BE81048-116D-47F7-9BF7-548208751278}">
      <dgm:prSet/>
      <dgm:spPr/>
      <dgm:t>
        <a:bodyPr/>
        <a:lstStyle/>
        <a:p>
          <a:endParaRPr lang="ru-RU"/>
        </a:p>
      </dgm:t>
    </dgm:pt>
    <dgm:pt modelId="{4F335159-F078-481E-A0C8-070FC3E82FB3}">
      <dgm:prSet/>
      <dgm:spPr/>
      <dgm:t>
        <a:bodyPr/>
        <a:lstStyle/>
        <a:p>
          <a:pPr rtl="0"/>
          <a:r>
            <a:rPr lang="ru-RU" dirty="0" smtClean="0"/>
            <a:t>Примерно у 20% женщин, переживших насилие в прошлом, развивается психиатрическое расстройство, например депрессия или посттравматическое стрессовое расстройство</a:t>
          </a:r>
          <a:endParaRPr lang="ru-RU" dirty="0"/>
        </a:p>
      </dgm:t>
    </dgm:pt>
    <dgm:pt modelId="{1661813A-DCBB-41EF-9286-78A22166EDDB}" type="parTrans" cxnId="{9680FD5A-F897-4180-93BD-9320F63FD0AC}">
      <dgm:prSet/>
      <dgm:spPr/>
      <dgm:t>
        <a:bodyPr/>
        <a:lstStyle/>
        <a:p>
          <a:endParaRPr lang="ru-RU"/>
        </a:p>
      </dgm:t>
    </dgm:pt>
    <dgm:pt modelId="{EA637D3B-7A40-44ED-8A32-BD4A5E55554C}" type="sibTrans" cxnId="{9680FD5A-F897-4180-93BD-9320F63FD0AC}">
      <dgm:prSet/>
      <dgm:spPr/>
      <dgm:t>
        <a:bodyPr/>
        <a:lstStyle/>
        <a:p>
          <a:endParaRPr lang="ru-RU"/>
        </a:p>
      </dgm:t>
    </dgm:pt>
    <dgm:pt modelId="{E908DB05-FA57-4A3F-93D4-CE1B14622A88}">
      <dgm:prSet/>
      <dgm:spPr/>
      <dgm:t>
        <a:bodyPr/>
        <a:lstStyle/>
        <a:p>
          <a:pPr rtl="0"/>
          <a:r>
            <a:rPr lang="ru-RU" dirty="0" smtClean="0"/>
            <a:t>Исследование влияния употребления наркотиков на семью в Афганистане, проведенное УНП ООН, показало, что </a:t>
          </a:r>
          <a:r>
            <a:rPr lang="ru-RU" b="1" dirty="0" smtClean="0"/>
            <a:t>употребление наркотиков повышает вероятность семейно-бытового насилия</a:t>
          </a:r>
          <a:endParaRPr lang="ru-RU" dirty="0"/>
        </a:p>
      </dgm:t>
    </dgm:pt>
    <dgm:pt modelId="{D4C67467-53E2-451C-BACE-2FB15F3A6A39}" type="parTrans" cxnId="{962DF37F-A98A-4F6B-89C5-F68D32C60F31}">
      <dgm:prSet/>
      <dgm:spPr/>
      <dgm:t>
        <a:bodyPr/>
        <a:lstStyle/>
        <a:p>
          <a:endParaRPr lang="ru-RU"/>
        </a:p>
      </dgm:t>
    </dgm:pt>
    <dgm:pt modelId="{FA7A0DB0-76BE-4F22-B6D7-992AE5BBC828}" type="sibTrans" cxnId="{962DF37F-A98A-4F6B-89C5-F68D32C60F31}">
      <dgm:prSet/>
      <dgm:spPr/>
      <dgm:t>
        <a:bodyPr/>
        <a:lstStyle/>
        <a:p>
          <a:endParaRPr lang="ru-RU"/>
        </a:p>
      </dgm:t>
    </dgm:pt>
    <dgm:pt modelId="{8B4F108D-530B-499B-9E45-13AAB4D8A43E}">
      <dgm:prSet/>
      <dgm:spPr/>
      <dgm:t>
        <a:bodyPr/>
        <a:lstStyle/>
        <a:p>
          <a:pPr rtl="0"/>
          <a:r>
            <a:rPr lang="ru-RU" dirty="0" smtClean="0"/>
            <a:t>В 2015 году Группа Помпиду провела обзор, согласно которому женщины, употребляющие наркотики, чаще подвергаются насилию, чем женщины, не употребляющие наркотики</a:t>
          </a:r>
          <a:endParaRPr lang="ru-RU" dirty="0"/>
        </a:p>
      </dgm:t>
    </dgm:pt>
    <dgm:pt modelId="{5BD76171-F9E1-4F37-A7BB-D87E62E9B845}" type="parTrans" cxnId="{C5D3A055-D0F0-4CB2-95DD-A4301D7EA19B}">
      <dgm:prSet/>
      <dgm:spPr/>
      <dgm:t>
        <a:bodyPr/>
        <a:lstStyle/>
        <a:p>
          <a:endParaRPr lang="ru-RU"/>
        </a:p>
      </dgm:t>
    </dgm:pt>
    <dgm:pt modelId="{77BC507C-DE8F-4C11-B240-91095D11D618}" type="sibTrans" cxnId="{C5D3A055-D0F0-4CB2-95DD-A4301D7EA19B}">
      <dgm:prSet/>
      <dgm:spPr/>
      <dgm:t>
        <a:bodyPr/>
        <a:lstStyle/>
        <a:p>
          <a:endParaRPr lang="ru-RU"/>
        </a:p>
      </dgm:t>
    </dgm:pt>
    <dgm:pt modelId="{409FF375-6A12-4B11-B443-734855155711}">
      <dgm:prSet/>
      <dgm:spPr/>
      <dgm:t>
        <a:bodyPr/>
        <a:lstStyle/>
        <a:p>
          <a:pPr rtl="0"/>
          <a:r>
            <a:rPr lang="ru-RU" dirty="0" smtClean="0"/>
            <a:t>Еще чаще насилию подвергаются беременные или занятые в секс-индустрии женщины, употребляющие наркотики</a:t>
          </a:r>
          <a:endParaRPr lang="ru-RU" dirty="0"/>
        </a:p>
      </dgm:t>
    </dgm:pt>
    <dgm:pt modelId="{D54F1415-D406-4C8D-A248-940DCE3598B6}" type="parTrans" cxnId="{89FDBFC1-1ECE-4CF6-8ABE-C046F861489C}">
      <dgm:prSet/>
      <dgm:spPr/>
      <dgm:t>
        <a:bodyPr/>
        <a:lstStyle/>
        <a:p>
          <a:endParaRPr lang="ru-RU"/>
        </a:p>
      </dgm:t>
    </dgm:pt>
    <dgm:pt modelId="{0D17799A-268C-4ACA-94DE-5372CE4098AA}" type="sibTrans" cxnId="{89FDBFC1-1ECE-4CF6-8ABE-C046F861489C}">
      <dgm:prSet/>
      <dgm:spPr/>
      <dgm:t>
        <a:bodyPr/>
        <a:lstStyle/>
        <a:p>
          <a:endParaRPr lang="ru-RU"/>
        </a:p>
      </dgm:t>
    </dgm:pt>
    <dgm:pt modelId="{A4A88601-B21D-429F-8721-ADDBE3FB9A88}" type="pres">
      <dgm:prSet presAssocID="{0CA193B3-929F-4184-A679-78E3AAAF22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498F2DE-0540-45E2-881C-62FF27987660}" type="pres">
      <dgm:prSet presAssocID="{700D2272-5865-44AA-B522-FBA184304F13}" presName="composite" presStyleCnt="0"/>
      <dgm:spPr/>
    </dgm:pt>
    <dgm:pt modelId="{729F3D49-5984-400E-8EF6-D731043E58E4}" type="pres">
      <dgm:prSet presAssocID="{700D2272-5865-44AA-B522-FBA184304F13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65C98B-F6AE-4121-8830-5B3D347D99DF}" type="pres">
      <dgm:prSet presAssocID="{700D2272-5865-44AA-B522-FBA184304F13}" presName="desTx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9176C2-2692-4886-BB8D-512F0DBB60BC}" type="presOf" srcId="{86A7E29E-1159-49F8-A7A4-A09FB562105B}" destId="{F465C98B-F6AE-4121-8830-5B3D347D99DF}" srcOrd="0" destOrd="2" presId="urn:microsoft.com/office/officeart/2005/8/layout/hList1"/>
    <dgm:cxn modelId="{C529FC43-A82A-4EDB-A1B1-7254F96F1E38}" type="presOf" srcId="{4F335159-F078-481E-A0C8-070FC3E82FB3}" destId="{F465C98B-F6AE-4121-8830-5B3D347D99DF}" srcOrd="0" destOrd="3" presId="urn:microsoft.com/office/officeart/2005/8/layout/hList1"/>
    <dgm:cxn modelId="{C5D3A055-D0F0-4CB2-95DD-A4301D7EA19B}" srcId="{700D2272-5865-44AA-B522-FBA184304F13}" destId="{8B4F108D-530B-499B-9E45-13AAB4D8A43E}" srcOrd="5" destOrd="0" parTransId="{5BD76171-F9E1-4F37-A7BB-D87E62E9B845}" sibTransId="{77BC507C-DE8F-4C11-B240-91095D11D618}"/>
    <dgm:cxn modelId="{C9CD3AE2-45B0-4621-B6B4-75E0BF0EA456}" type="presOf" srcId="{E908DB05-FA57-4A3F-93D4-CE1B14622A88}" destId="{F465C98B-F6AE-4121-8830-5B3D347D99DF}" srcOrd="0" destOrd="4" presId="urn:microsoft.com/office/officeart/2005/8/layout/hList1"/>
    <dgm:cxn modelId="{FBF8B923-37A1-4799-9950-4D966EA566DB}" type="presOf" srcId="{8B4F108D-530B-499B-9E45-13AAB4D8A43E}" destId="{F465C98B-F6AE-4121-8830-5B3D347D99DF}" srcOrd="0" destOrd="5" presId="urn:microsoft.com/office/officeart/2005/8/layout/hList1"/>
    <dgm:cxn modelId="{9680FD5A-F897-4180-93BD-9320F63FD0AC}" srcId="{700D2272-5865-44AA-B522-FBA184304F13}" destId="{4F335159-F078-481E-A0C8-070FC3E82FB3}" srcOrd="3" destOrd="0" parTransId="{1661813A-DCBB-41EF-9286-78A22166EDDB}" sibTransId="{EA637D3B-7A40-44ED-8A32-BD4A5E55554C}"/>
    <dgm:cxn modelId="{89FDBFC1-1ECE-4CF6-8ABE-C046F861489C}" srcId="{700D2272-5865-44AA-B522-FBA184304F13}" destId="{409FF375-6A12-4B11-B443-734855155711}" srcOrd="6" destOrd="0" parTransId="{D54F1415-D406-4C8D-A248-940DCE3598B6}" sibTransId="{0D17799A-268C-4ACA-94DE-5372CE4098AA}"/>
    <dgm:cxn modelId="{1A6114B5-2A16-4336-A57B-DFAFF1C0F4B2}" srcId="{700D2272-5865-44AA-B522-FBA184304F13}" destId="{F44B1300-40C7-4BEB-B99B-5C176213E406}" srcOrd="1" destOrd="0" parTransId="{AAEB7898-39F8-441B-8126-705BE3FEBC1D}" sibTransId="{8D114260-E620-4191-8CDB-C3A34FD04697}"/>
    <dgm:cxn modelId="{27E2AE88-1B18-4505-B171-8D51AA450D75}" srcId="{700D2272-5865-44AA-B522-FBA184304F13}" destId="{211B9517-CB64-41B4-848D-96CE0E596F9D}" srcOrd="0" destOrd="0" parTransId="{B7EBE095-FAB0-41B9-8212-12825EEC8C05}" sibTransId="{D148FFAB-B85F-46DC-8133-5EC1F65ADD50}"/>
    <dgm:cxn modelId="{B5DB2D10-BB87-4CD2-A2AE-2352C21AED36}" type="presOf" srcId="{F44B1300-40C7-4BEB-B99B-5C176213E406}" destId="{F465C98B-F6AE-4121-8830-5B3D347D99DF}" srcOrd="0" destOrd="1" presId="urn:microsoft.com/office/officeart/2005/8/layout/hList1"/>
    <dgm:cxn modelId="{38CC1E5B-3DDD-4765-8DFB-D295E62E9FBB}" type="presOf" srcId="{700D2272-5865-44AA-B522-FBA184304F13}" destId="{729F3D49-5984-400E-8EF6-D731043E58E4}" srcOrd="0" destOrd="0" presId="urn:microsoft.com/office/officeart/2005/8/layout/hList1"/>
    <dgm:cxn modelId="{6BE81048-116D-47F7-9BF7-548208751278}" srcId="{700D2272-5865-44AA-B522-FBA184304F13}" destId="{86A7E29E-1159-49F8-A7A4-A09FB562105B}" srcOrd="2" destOrd="0" parTransId="{5AB7E31B-31D9-46F2-8050-3918D0242E73}" sibTransId="{782BB20D-26B5-4083-AA7E-E4FD147805D6}"/>
    <dgm:cxn modelId="{053A7DA3-0727-4BA4-9FA5-86F5E2D465BB}" type="presOf" srcId="{0CA193B3-929F-4184-A679-78E3AAAF2246}" destId="{A4A88601-B21D-429F-8721-ADDBE3FB9A88}" srcOrd="0" destOrd="0" presId="urn:microsoft.com/office/officeart/2005/8/layout/hList1"/>
    <dgm:cxn modelId="{962DF37F-A98A-4F6B-89C5-F68D32C60F31}" srcId="{700D2272-5865-44AA-B522-FBA184304F13}" destId="{E908DB05-FA57-4A3F-93D4-CE1B14622A88}" srcOrd="4" destOrd="0" parTransId="{D4C67467-53E2-451C-BACE-2FB15F3A6A39}" sibTransId="{FA7A0DB0-76BE-4F22-B6D7-992AE5BBC828}"/>
    <dgm:cxn modelId="{090F021C-A4CC-4DEF-9D6C-D3755DA9916B}" type="presOf" srcId="{409FF375-6A12-4B11-B443-734855155711}" destId="{F465C98B-F6AE-4121-8830-5B3D347D99DF}" srcOrd="0" destOrd="6" presId="urn:microsoft.com/office/officeart/2005/8/layout/hList1"/>
    <dgm:cxn modelId="{A9522556-28D0-417B-9190-E0DAE588E780}" type="presOf" srcId="{211B9517-CB64-41B4-848D-96CE0E596F9D}" destId="{F465C98B-F6AE-4121-8830-5B3D347D99DF}" srcOrd="0" destOrd="0" presId="urn:microsoft.com/office/officeart/2005/8/layout/hList1"/>
    <dgm:cxn modelId="{812B3FA7-E7DB-4CE9-A712-6681105CF9D6}" srcId="{0CA193B3-929F-4184-A679-78E3AAAF2246}" destId="{700D2272-5865-44AA-B522-FBA184304F13}" srcOrd="0" destOrd="0" parTransId="{052E38DD-06A8-4D81-8668-A898CB3D1688}" sibTransId="{6CFBF56E-F4BA-40E6-A240-ABE48EE7F077}"/>
    <dgm:cxn modelId="{9E923C55-3A19-49A5-AF0A-2EF6EEDE0687}" type="presParOf" srcId="{A4A88601-B21D-429F-8721-ADDBE3FB9A88}" destId="{4498F2DE-0540-45E2-881C-62FF27987660}" srcOrd="0" destOrd="0" presId="urn:microsoft.com/office/officeart/2005/8/layout/hList1"/>
    <dgm:cxn modelId="{E5D8A0FA-9B87-43D1-9DD6-1CAE0C756EAA}" type="presParOf" srcId="{4498F2DE-0540-45E2-881C-62FF27987660}" destId="{729F3D49-5984-400E-8EF6-D731043E58E4}" srcOrd="0" destOrd="0" presId="urn:microsoft.com/office/officeart/2005/8/layout/hList1"/>
    <dgm:cxn modelId="{39DFEA30-D135-467A-9605-B3EA19D00A9E}" type="presParOf" srcId="{4498F2DE-0540-45E2-881C-62FF27987660}" destId="{F465C98B-F6AE-4121-8830-5B3D347D99D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51AFCB-7E87-4032-9545-88ECBDE4F66A}">
      <dsp:nvSpPr>
        <dsp:cNvPr id="0" name=""/>
        <dsp:cNvSpPr/>
      </dsp:nvSpPr>
      <dsp:spPr>
        <a:xfrm>
          <a:off x="0" y="2544"/>
          <a:ext cx="11902838" cy="6912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/>
            <a:t>ВИЧ-инфекция, передозировка и другие пагубные последствия для здоровья</a:t>
          </a:r>
          <a:endParaRPr lang="ru-RU" sz="2400" kern="1200"/>
        </a:p>
      </dsp:txBody>
      <dsp:txXfrm>
        <a:off x="0" y="2544"/>
        <a:ext cx="11902838" cy="691200"/>
      </dsp:txXfrm>
    </dsp:sp>
    <dsp:sp modelId="{6EE25333-1BD1-4840-AF9D-57FAE9661E4A}">
      <dsp:nvSpPr>
        <dsp:cNvPr id="0" name=""/>
        <dsp:cNvSpPr/>
      </dsp:nvSpPr>
      <dsp:spPr>
        <a:xfrm>
          <a:off x="0" y="693744"/>
          <a:ext cx="11902838" cy="349164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/>
            <a:t>Показатель распространенности ВИЧ среди женщин, употребляющих наркотики, значительно варьируется от низких значений в ряде стран до более 50% в других странах (</a:t>
          </a:r>
          <a:r>
            <a:rPr lang="ru-RU" sz="2400" kern="1200" dirty="0" smtClean="0"/>
            <a:t>Филиппины, Эстония). В Объединенной Республике Танзания ВИЧ инфицированы 72% женщин, которые злоупотребляют героином путем инъекций, и только 45% мужчин.. В странах Африки к югу от Сахары ВИЧ-инфицированных женщин, работающих в секс-индустрии, в 12 раз больше, чем среди всех остальных женщин</a:t>
          </a:r>
          <a:endParaRPr lang="ru-RU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Уровень распространенности ВИЧ среди женщин-заключенных и женщин, занятых в секс-индустрии, также выше, чем в среднем по населению и чем среди заключенных-мужчин</a:t>
          </a:r>
          <a:endParaRPr lang="ru-RU" sz="2400" kern="1200" dirty="0"/>
        </a:p>
      </dsp:txBody>
      <dsp:txXfrm>
        <a:off x="0" y="693744"/>
        <a:ext cx="11902838" cy="3491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79A0B0-A143-4097-A1E4-6EB910CF10FB}">
      <dsp:nvSpPr>
        <dsp:cNvPr id="0" name=""/>
        <dsp:cNvSpPr/>
      </dsp:nvSpPr>
      <dsp:spPr>
        <a:xfrm>
          <a:off x="0" y="78193"/>
          <a:ext cx="11752027" cy="460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smtClean="0"/>
            <a:t>Психические заболевания</a:t>
          </a:r>
          <a:endParaRPr lang="ru-RU" sz="1600" kern="1200"/>
        </a:p>
      </dsp:txBody>
      <dsp:txXfrm>
        <a:off x="0" y="78193"/>
        <a:ext cx="11752027" cy="460800"/>
      </dsp:txXfrm>
    </dsp:sp>
    <dsp:sp modelId="{91CFBA41-FC07-46D1-9307-B792356DF267}">
      <dsp:nvSpPr>
        <dsp:cNvPr id="0" name=""/>
        <dsp:cNvSpPr/>
      </dsp:nvSpPr>
      <dsp:spPr>
        <a:xfrm>
          <a:off x="0" y="538994"/>
          <a:ext cx="11752027" cy="3952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/>
            <a:t>Случаи, когда расстройства на почве потребления ПАВ сопровождаются психическим заболеванием</a:t>
          </a:r>
          <a:r>
            <a:rPr lang="ru-RU" sz="1600" kern="1200" smtClean="0"/>
            <a:t>, сложно диагностировать и лечить, и они </a:t>
          </a:r>
          <a:r>
            <a:rPr lang="ru-RU" sz="1600" b="1" kern="1200" smtClean="0"/>
            <a:t>отмечаются у женщин чаще, чем у мужчин</a:t>
          </a:r>
          <a:r>
            <a:rPr lang="ru-RU" sz="1600" kern="1200" smtClean="0"/>
            <a:t>. Если оставить таких женщин без лечения, то клинический исход у них будет хуже, чем у женщин, страдающих только одним из расстройств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В Европе коморбидная основная депрессия гораздо чаще наблюдается у женщин с расстройствами, связанными с потреблениями ПАВ, чем у мужчин, страдающих такими расстройствами. Распространенность основной депрессии в этой группе женщин в два раза превышает соответствующий показатель для женщин в целом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/>
            <a:t>Люди с двойным диагнозом имеют менее благоприятный прогноз лечения, они нуждаются в более интенсивной симптоматической терапии и подвержены более высокому риску самоубийства </a:t>
          </a:r>
          <a:r>
            <a:rPr lang="ru-RU" sz="1600" kern="1200" dirty="0" smtClean="0"/>
            <a:t>по сравнению с пациентами с одним диагнозом. Эффективное лечение пациентов с двойным диагнозом должно быть комплексным и в равной мере учитывать оба расстройства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Сравнительное исследование среди женщин, находящихся в местах лишения свободы и имеющих двойной диагноз или страдающих только тяжелым психическим заболеванием, показало, что после выхода на свободу у представительниц первой группы чаще возникнет неотложная потребность в социальной помощи, например в жилье, и что такие женщины чаще вновь оказываются под стражей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smtClean="0"/>
            <a:t>У женщин, оказавшихся в тюрьме, развиваются тяжелые депрессивные и тревожные расстройства</a:t>
          </a:r>
          <a:r>
            <a:rPr lang="ru-RU" sz="1600" kern="1200" smtClean="0"/>
            <a:t>. </a:t>
          </a:r>
          <a:endParaRPr lang="ru-RU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smtClean="0"/>
            <a:t>Распространенность психических симптомов среди мужчин, отбывающих наказание, снижалась, а среди женщин, находящихся в предварительном заключении, нет</a:t>
          </a:r>
          <a:endParaRPr lang="ru-RU" sz="1600" kern="1200"/>
        </a:p>
      </dsp:txBody>
      <dsp:txXfrm>
        <a:off x="0" y="538994"/>
        <a:ext cx="11752027" cy="3952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F3D49-5984-400E-8EF6-D731043E58E4}">
      <dsp:nvSpPr>
        <dsp:cNvPr id="0" name=""/>
        <dsp:cNvSpPr/>
      </dsp:nvSpPr>
      <dsp:spPr>
        <a:xfrm>
          <a:off x="0" y="2735"/>
          <a:ext cx="10540313" cy="4608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Насилие</a:t>
          </a:r>
          <a:endParaRPr lang="ru-RU" sz="1600" kern="1200" dirty="0"/>
        </a:p>
      </dsp:txBody>
      <dsp:txXfrm>
        <a:off x="0" y="2735"/>
        <a:ext cx="10540313" cy="460800"/>
      </dsp:txXfrm>
    </dsp:sp>
    <dsp:sp modelId="{F465C98B-F6AE-4121-8830-5B3D347D99DF}">
      <dsp:nvSpPr>
        <dsp:cNvPr id="0" name=""/>
        <dsp:cNvSpPr/>
      </dsp:nvSpPr>
      <dsp:spPr>
        <a:xfrm>
          <a:off x="0" y="463535"/>
          <a:ext cx="10540313" cy="29865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Согласно оценкам, </a:t>
          </a:r>
          <a:r>
            <a:rPr lang="ru-RU" sz="1600" b="1" kern="1200" dirty="0" smtClean="0"/>
            <a:t>каждая третья женщина в мире подвергалась физическому или сексуальному насилию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Среди женщин, которым оказывается наркологическая помощь, доля жертв физического и сексуального насилия очень высока и составляет от 40% до 70%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Такое </a:t>
          </a:r>
          <a:r>
            <a:rPr lang="ru-RU" sz="1600" b="1" kern="1200" dirty="0" smtClean="0"/>
            <a:t>насилие отрицательно сказывается на психическом, физическом и репродуктивном здоровье женщин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Примерно у 20% женщин, переживших насилие в прошлом, развивается психиатрическое расстройство, например депрессия или посттравматическое стрессовое расстройство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Исследование влияния употребления наркотиков на семью в Афганистане, проведенное УНП ООН, показало, что </a:t>
          </a:r>
          <a:r>
            <a:rPr lang="ru-RU" sz="1600" b="1" kern="1200" dirty="0" smtClean="0"/>
            <a:t>употребление наркотиков повышает вероятность семейно-бытового насилия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В 2015 году Группа Помпиду провела обзор, согласно которому женщины, употребляющие наркотики, чаще подвергаются насилию, чем женщины, не употребляющие наркотики</a:t>
          </a:r>
          <a:endParaRPr lang="ru-RU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/>
            <a:t>Еще чаще насилию подвергаются беременные или занятые в секс-индустрии женщины, употребляющие наркотики</a:t>
          </a:r>
          <a:endParaRPr lang="ru-RU" sz="1600" kern="1200" dirty="0"/>
        </a:p>
      </dsp:txBody>
      <dsp:txXfrm>
        <a:off x="0" y="463535"/>
        <a:ext cx="10540313" cy="2986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645E2-7AEB-43EF-A6D8-0B9A5156F52B}" type="datetimeFigureOut">
              <a:rPr lang="ru-RU" smtClean="0"/>
              <a:t>04.11.2021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07176-DA82-4A4B-A58F-3425CC6932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7084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BB98AFB-CB0D-4DFE-87B9-B4B0D0DE73CD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160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DB745-03AD-46EB-A5EB-1BEA4C6AF6DC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7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491" y="533402"/>
            <a:ext cx="5030511" cy="2514601"/>
          </a:xfrm>
        </p:spPr>
        <p:txBody>
          <a:bodyPr rtlCol="0">
            <a:normAutofit/>
          </a:bodyPr>
          <a:lstStyle>
            <a:lvl1pPr>
              <a:defRPr sz="4051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491" y="3403600"/>
            <a:ext cx="5030511" cy="1397000"/>
          </a:xfrm>
        </p:spPr>
        <p:txBody>
          <a:bodyPr rtlCol="0">
            <a:normAutofit/>
          </a:bodyPr>
          <a:lstStyle>
            <a:lvl1pPr marL="0" indent="0" algn="l">
              <a:spcBef>
                <a:spcPts val="45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F1496C0B-B31D-497F-9CE4-6E431D417F46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01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415F7D0D-9C0B-42C0-9BF9-5FB54A607EF4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62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63695" y="533400"/>
            <a:ext cx="2362816" cy="5486400"/>
          </a:xfrm>
        </p:spPr>
        <p:txBody>
          <a:bodyPr vert="eaVert"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5491" y="533400"/>
            <a:ext cx="7469544" cy="5486400"/>
          </a:xfrm>
        </p:spPr>
        <p:txBody>
          <a:bodyPr vert="eaVert" rtlCol="0"/>
          <a:lstStyle/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C33E89C5-D85E-4904-A3B3-21A025A36710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29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4F1CBF33-99D0-4B58-882B-5267B7A4CC16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03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493" y="533400"/>
            <a:ext cx="8689063" cy="2286000"/>
          </a:xfrm>
        </p:spPr>
        <p:txBody>
          <a:bodyPr rtlCol="0" anchor="b">
            <a:normAutofit/>
          </a:bodyPr>
          <a:lstStyle>
            <a:lvl1pPr algn="l">
              <a:defRPr sz="4051" b="1" cap="none" baseline="0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493" y="3124200"/>
            <a:ext cx="8689063" cy="1371600"/>
          </a:xfrm>
        </p:spPr>
        <p:txBody>
          <a:bodyPr rtlCol="0" anchor="t">
            <a:normAutofit/>
          </a:bodyPr>
          <a:lstStyle>
            <a:lvl1pPr marL="0" indent="0">
              <a:spcBef>
                <a:spcPts val="450"/>
              </a:spcBef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19F105AF-73C1-4F69-BBE7-4B515F245F84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59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5490" y="1828800"/>
            <a:ext cx="4253068" cy="4191000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66022" y="1828800"/>
            <a:ext cx="4253068" cy="4191000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6CD999AE-4496-4A50-B2C7-3CFC0508C87E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1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491" y="1828801"/>
            <a:ext cx="4253068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065491" y="2590800"/>
            <a:ext cx="4253068" cy="3429000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501486" y="1828801"/>
            <a:ext cx="4253068" cy="685801"/>
          </a:xfrm>
        </p:spPr>
        <p:txBody>
          <a:bodyPr rtlCol="0"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1486" y="2590800"/>
            <a:ext cx="4253068" cy="3429000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405B330E-76FE-4B0A-B62E-9DA8ADBB56B9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68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F26039CF-334C-46F0-98D6-52EB300FDF3E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381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BA30C9EF-6ECF-471E-9B05-297DB3344CFA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508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491" y="533400"/>
            <a:ext cx="4115872" cy="1524000"/>
          </a:xfrm>
        </p:spPr>
        <p:txBody>
          <a:bodyPr rtlCol="0" anchor="b">
            <a:normAutofit/>
          </a:bodyPr>
          <a:lstStyle>
            <a:lvl1pPr algn="l">
              <a:defRPr sz="2701" b="1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67341" y="533400"/>
            <a:ext cx="5868928" cy="5486400"/>
          </a:xfrm>
        </p:spPr>
        <p:txBody>
          <a:bodyPr rtlCol="0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491" y="2209800"/>
            <a:ext cx="4115872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450"/>
              </a:spcBef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defTabSz="685983"/>
            <a:r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defTabSz="685983"/>
            <a:fld id="{CF5CFBC1-777C-451A-8A03-EE746BBDCB41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57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491" y="533400"/>
            <a:ext cx="4115872" cy="1524000"/>
          </a:xfrm>
        </p:spPr>
        <p:txBody>
          <a:bodyPr rtlCol="0" anchor="b">
            <a:noAutofit/>
          </a:bodyPr>
          <a:lstStyle>
            <a:lvl1pPr algn="l">
              <a:defRPr sz="2701" b="1"/>
            </a:lvl1pPr>
          </a:lstStyle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/>
          </p:nvPr>
        </p:nvSpPr>
        <p:spPr>
          <a:xfrm>
            <a:off x="5867341" y="533400"/>
            <a:ext cx="5781679" cy="5791200"/>
          </a:xfrm>
          <a:ln w="50800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rtl="0"/>
            <a:r>
              <a:rPr lang="ru-RU" noProof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65491" y="2209800"/>
            <a:ext cx="4115872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450"/>
              </a:spcBef>
              <a:buNone/>
              <a:defRPr sz="1350"/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ru-RU" noProof="0"/>
              <a:t>Образец текста
Второй уровень
Третий уровень
Четвертый уровень
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40982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alpha val="58000"/>
                <a:lumMod val="1000"/>
                <a:lumOff val="99000"/>
              </a:schemeClr>
            </a:gs>
            <a:gs pos="100000">
              <a:srgbClr val="085397">
                <a:alpha val="2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5489" y="533400"/>
            <a:ext cx="8689064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5489" y="1828800"/>
            <a:ext cx="8689064" cy="4191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065491" y="6155269"/>
            <a:ext cx="565456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 defTabSz="685983"/>
            <a:r>
              <a:rPr lang="ru-RU" dirty="0" smtClean="0">
                <a:solidFill>
                  <a:srgbClr val="000000">
                    <a:lumMod val="65000"/>
                    <a:lumOff val="35000"/>
                  </a:srgbClr>
                </a:solidFill>
              </a:rPr>
              <a:t>Добавить нижний колонтитул</a:t>
            </a:r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4418" y="6155269"/>
            <a:ext cx="1371957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 defTabSz="685983"/>
            <a:fld id="{DD312389-0A3B-4391-96D8-8E3F6108E838}" type="datetime1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04.11.2021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35035" y="6155269"/>
            <a:ext cx="1219519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pPr defTabSz="685983"/>
            <a:fld id="{AAEAE4A8-A6E5-453E-B946-FB774B73F48C}" type="slidenum">
              <a:rPr lang="ru-RU" smtClean="0">
                <a:solidFill>
                  <a:srgbClr val="000000">
                    <a:lumMod val="65000"/>
                    <a:lumOff val="35000"/>
                  </a:srgbClr>
                </a:solidFill>
              </a:rPr>
              <a:pPr defTabSz="685983"/>
              <a:t>‹#›</a:t>
            </a:fld>
            <a:endParaRPr lang="ru-RU" dirty="0">
              <a:solidFill>
                <a:srgbClr val="000000">
                  <a:lumMod val="65000"/>
                  <a:lumOff val="3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50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983" rtl="0" eaLnBrk="1" latinLnBrk="0" hangingPunct="1">
        <a:lnSpc>
          <a:spcPct val="80000"/>
        </a:lnSpc>
        <a:spcBef>
          <a:spcPct val="0"/>
        </a:spcBef>
        <a:buNone/>
        <a:defRPr sz="2701" b="1" kern="1200">
          <a:solidFill>
            <a:schemeClr val="accent1">
              <a:lumMod val="75000"/>
            </a:schemeClr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205795" indent="-171496" algn="l" defTabSz="685983" rtl="0" eaLnBrk="1" latinLnBrk="0" hangingPunct="1">
        <a:lnSpc>
          <a:spcPct val="90000"/>
        </a:lnSpc>
        <a:spcBef>
          <a:spcPts val="135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50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+mn-cs"/>
        </a:defRPr>
      </a:lvl1pPr>
      <a:lvl2pPr marL="445889" indent="-171496" algn="l" defTabSz="685983" rtl="0" eaLnBrk="1" latinLnBrk="0" hangingPunct="1">
        <a:lnSpc>
          <a:spcPct val="90000"/>
        </a:lnSpc>
        <a:spcBef>
          <a:spcPts val="75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35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+mn-cs"/>
        </a:defRPr>
      </a:lvl2pPr>
      <a:lvl3pPr marL="583085" indent="-137197" algn="l" defTabSz="685983" rtl="0" eaLnBrk="1" latinLnBrk="0" hangingPunct="1">
        <a:lnSpc>
          <a:spcPct val="90000"/>
        </a:lnSpc>
        <a:spcBef>
          <a:spcPts val="45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20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+mn-cs"/>
        </a:defRPr>
      </a:lvl3pPr>
      <a:lvl4pPr marL="720282" indent="-137197" algn="l" defTabSz="685983" rtl="0" eaLnBrk="1" latinLnBrk="0" hangingPunct="1">
        <a:lnSpc>
          <a:spcPct val="90000"/>
        </a:lnSpc>
        <a:spcBef>
          <a:spcPts val="45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+mn-cs"/>
        </a:defRPr>
      </a:lvl4pPr>
      <a:lvl5pPr marL="823179" indent="-102897" algn="l" defTabSz="685983" rtl="0" eaLnBrk="1" latinLnBrk="0" hangingPunct="1">
        <a:lnSpc>
          <a:spcPct val="90000"/>
        </a:lnSpc>
        <a:spcBef>
          <a:spcPts val="450"/>
        </a:spcBef>
        <a:buClr>
          <a:schemeClr val="tx1">
            <a:lumMod val="65000"/>
            <a:lumOff val="35000"/>
          </a:schemeClr>
        </a:buClr>
        <a:buSzPct val="80000"/>
        <a:buFont typeface="Arial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Times New Roman" panose="02020603050405020304" pitchFamily="18" charset="0"/>
          <a:ea typeface="+mn-ea"/>
          <a:cs typeface="+mn-cs"/>
        </a:defRPr>
      </a:lvl5pPr>
      <a:lvl6pPr marL="926077" indent="-102897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028974" indent="-102897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131872" indent="-102897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1234769" indent="-102897" algn="l" defTabSz="685983" rtl="0" eaLnBrk="1" latinLnBrk="0" hangingPunct="1">
        <a:spcBef>
          <a:spcPts val="450"/>
        </a:spcBef>
        <a:buSzPct val="80000"/>
        <a:buFont typeface="Arial" pitchFamily="34" charset="0"/>
        <a:buChar char="•"/>
        <a:defRPr sz="105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39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b.org/documents/Publications/AnnualReports/AR2016/Russian/AR2016_R_ebook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b.org/documents/Publications/AnnualReports/AR2016/Russian/AR2016_R_ebook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b.org/documents/Publications/AnnualReports/AR2016/Russian/AR2016_R_ebook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b.org/documents/Publications/AnnualReports/AR2016/Russian/AR2016_R_ebook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b.org/documents/Publications/AnnualReports/AR2016/Russian/AR2016_R_ebook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b.org/documents/Publications/AnnualReports/AR2016/Russian/AR2016_R_ebook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b.org/documents/Publications/AnnualReports/AR2016/Russian/AR2016_R_ebook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cb.org/documents/Publications/AnnualReports/AR2016/Russian/AR2016_R_ebook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cb.org/documents/Publications/AnnualReports/AR2016/Russian/AR2016_R_ebook.pdf" TargetMode="External"/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cb.org/documents/Publications/AnnualReports/AR2016/Russian/AR2016_R_ebook.pdf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0043" y="1038233"/>
            <a:ext cx="9147958" cy="2966831"/>
          </a:xfrm>
        </p:spPr>
        <p:txBody>
          <a:bodyPr rtlCol="0">
            <a:normAutofit fontScale="90000"/>
          </a:bodyPr>
          <a:lstStyle/>
          <a:p>
            <a:pPr algn="ctr"/>
            <a:r>
              <a:rPr lang="ru-RU" sz="300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ru-RU" sz="300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3001" dirty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ru-RU" sz="300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300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ru-RU" sz="300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3001" dirty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ru-RU" sz="300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300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ru-RU" sz="300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3001" dirty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ru-RU" sz="3001" dirty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300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/>
            </a:r>
            <a:br>
              <a:rPr lang="ru-RU" sz="3001" dirty="0" smtClean="0">
                <a:solidFill>
                  <a:srgbClr val="0070C0"/>
                </a:solidFill>
                <a:cs typeface="Times New Roman" panose="02020603050405020304" pitchFamily="18" charset="0"/>
              </a:rPr>
            </a:br>
            <a:r>
              <a:rPr lang="ru-RU" sz="300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</a:t>
            </a:r>
            <a:r>
              <a:rPr lang="ru-RU" sz="2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роект </a:t>
            </a:r>
            <a:r>
              <a:rPr lang="ru-RU" sz="2700" dirty="0">
                <a:solidFill>
                  <a:schemeClr val="tx1"/>
                </a:solidFill>
                <a:cs typeface="Times New Roman" panose="02020603050405020304" pitchFamily="18" charset="0"/>
              </a:rPr>
              <a:t>«Защищая будущее через профилактику употребления наркотиков с учетом возраста и </a:t>
            </a:r>
            <a:r>
              <a:rPr lang="ru-RU" sz="2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пола»</a:t>
            </a:r>
            <a:r>
              <a:rPr lang="ru-RU" sz="2700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Проект </a:t>
            </a:r>
            <a:r>
              <a:rPr lang="ru-RU" sz="2700" dirty="0">
                <a:solidFill>
                  <a:schemeClr val="tx1"/>
                </a:solidFill>
                <a:cs typeface="Times New Roman" panose="02020603050405020304" pitchFamily="18" charset="0"/>
              </a:rPr>
              <a:t>«Сеть социальных служб для женщин в трудной жизненной ситуации в регионе Балтийского моря»</a:t>
            </a:r>
            <a:br>
              <a:rPr lang="ru-RU" sz="27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2700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300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3267" y="6130751"/>
            <a:ext cx="4572000" cy="4502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326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 октября </a:t>
            </a:r>
            <a:r>
              <a:rPr lang="ru-RU" sz="2326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г.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151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6004" y="2202511"/>
            <a:ext cx="11608904" cy="40337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и лечения женщин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отрицательное воздействие могут оказывать два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фактора: </a:t>
            </a:r>
          </a:p>
          <a:p>
            <a:pPr marL="617293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двойного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диагноза</a:t>
            </a:r>
          </a:p>
          <a:p>
            <a:pPr marL="617293" lvl="1" indent="-3429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травматический опыт</a:t>
            </a:r>
          </a:p>
          <a:p>
            <a:pPr marL="34299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этой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 для повышения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и лечения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 учитывать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 вопросы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Хотя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предназначенные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исключительно для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 и лечения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еще являются новым подходом, они были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восприняты положительно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самими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Участвующие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этих программах женщины считают, что в рамках таких программ их лучше понимают и что им легче найти общий язык с другими женщинами из обслуживающего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персонала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сообщают, что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смешанных группах они чувствуют себя небезопасно или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сталкиваются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домогательствами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Участницы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предназначенных только для женщин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сообщают, что для них важны возможность получения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консультаций, отсутствие сексуальных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домогательств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организованный уход за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9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7410" y="1719884"/>
            <a:ext cx="83408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Профилактика и лечение наркозависимости и последующая реабилитация</a:t>
            </a:r>
          </a:p>
        </p:txBody>
      </p:sp>
    </p:spTree>
    <p:extLst>
      <p:ext uri="{BB962C8B-B14F-4D97-AF65-F5344CB8AC3E}">
        <p14:creationId xmlns:p14="http://schemas.microsoft.com/office/powerpoint/2010/main" val="179397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206" y="2226365"/>
            <a:ext cx="11795018" cy="400994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9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лечения </a:t>
            </a:r>
          </a:p>
          <a:p>
            <a:pPr marL="34299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9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учет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гендерных факторов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лечения, необходимо создать условия, не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допускающие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карательных мер, и </a:t>
            </a: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9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доброжелательное отношение к женщинам и их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акторы, стимулирующие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продолжать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подхода,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ориентированного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нужды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пациента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медицинских центрах учреждений по уходу за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детьми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посттравматической помощи и психологической помощи жертвам сексуального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насилия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рамках программ лечения женщины должны также получать соответствующие навыки, знания и поддержку, с тем чтобы они могли изменить свое поведение, связанное с употреблением </a:t>
            </a: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</a:t>
            </a:r>
            <a:r>
              <a:rPr lang="ru-RU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употребляющим наркотики, следует сначала предлагать добровольное лечение, поскольку принудительное лечение должно применяться только в исключительных случаях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Использование наркологических центров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принудительного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неоднократно подвергалось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критике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рядом организаций системы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ООН,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содержащиеся в них женщины являются особенно уязвимыми 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отношении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сексуального насилия и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домогательств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7410" y="1719884"/>
            <a:ext cx="83408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Профилактика и лечение наркозависимости и последующая реабилитация</a:t>
            </a:r>
          </a:p>
        </p:txBody>
      </p:sp>
    </p:spTree>
    <p:extLst>
      <p:ext uri="{BB962C8B-B14F-4D97-AF65-F5344CB8AC3E}">
        <p14:creationId xmlns:p14="http://schemas.microsoft.com/office/powerpoint/2010/main" val="2549831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57523" y="2288012"/>
            <a:ext cx="10066352" cy="394829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9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МККН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призывает государства-члены собирать и предоставлять другим сторонам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дифференцированные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возрасту, полу и другим соответствующим факторам данные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представлении информации в ответах на вопросник к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ежегодным докладам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при представлении докладов Комиссии по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наркотическим средствам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Усилия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профилактике и лечению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наркотиками среди женщин должны лучше финансироваться, координироваться и основываться на фактах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Для более полного понимания проблемы злоупотребления женщинами наркотиков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 и осуществлять сбор данных могут помимо правительств другие заинтересованные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такие как неправительственные организации и научные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7410" y="1719884"/>
            <a:ext cx="83408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Профилактика и лечение наркозависимости и последующая реабилитация</a:t>
            </a:r>
          </a:p>
        </p:txBody>
      </p:sp>
    </p:spTree>
    <p:extLst>
      <p:ext uri="{BB962C8B-B14F-4D97-AF65-F5344CB8AC3E}">
        <p14:creationId xmlns:p14="http://schemas.microsoft.com/office/powerpoint/2010/main" val="75831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695" y="2288011"/>
            <a:ext cx="9999959" cy="372317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9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(продолжение)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уделять первоочередное внимание предоставлению легкодоступной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наркозависимым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Особые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населения, например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беременные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наркозависимые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женщины, нуждаются в особой помощи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 подготовленных многопрофильных специалистов. Ведение беременности может включать тестирование на ВИЧ и другие передающиеся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половым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инфекционные заболевания для более эффективного выявления таких обстоятельств и их контроля, однако принимаемые меры не должны носить карательного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наркологической помощи должны гарантировать личную безопасность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конфиденциальность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предусматривать время и место для обслуживания только женщин. Службы помощи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становятся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доступными, если они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предусматривают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 за детьми и организацию мероприятий для женщин, занятых в сфере сексуальных услуг, или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ставших жертвами гендерного насилия. Чтобы обеспечить гендерное равенство, директивным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органам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следует расширять сеть услуг для женщин,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употребляющих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наркотики, повышать степень их доступности и улучшать 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977410" y="1719884"/>
            <a:ext cx="83408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Профилактика и лечение наркозависимости и последующая реабилитация</a:t>
            </a:r>
          </a:p>
        </p:txBody>
      </p:sp>
    </p:spTree>
    <p:extLst>
      <p:ext uri="{BB962C8B-B14F-4D97-AF65-F5344CB8AC3E}">
        <p14:creationId xmlns:p14="http://schemas.microsoft.com/office/powerpoint/2010/main" val="1388359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6695" y="2288012"/>
            <a:ext cx="10158986" cy="38424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9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 (продолжение)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 женщин на охрану здоровья включает в себя право не подвергаться пыткам, принудительному лечению и опытам. Программы наркологической помощи должны отвечать тем же стандартам безопасности и эффективности, что и программы лечения других заболеваний. Кроме того, следует покончить с применением бесчеловечных или унижающих человеческое достоинство форм лечения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наркопотребителей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таких как наркологические центры принудительного содержания, 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внедрять научно обоснованные альтернативные формы лечения на добровольной основе по месту жительства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общины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уделять приоритетное внимание тому, чтобы общество перестало осуждать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наркозависимых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особенно среди женщин.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Правительства должны играть руководящую роль в деле ликвидации дискриминации.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Женщины, потребляющие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занятые в секс-индустрии и инфицированные ВИЧ, нуждаются в защите и расширении доступа к соответствующим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услугам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9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77410" y="1719884"/>
            <a:ext cx="834081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Профилактика и лечение наркозависимости и последующая реабилитация</a:t>
            </a:r>
          </a:p>
        </p:txBody>
      </p:sp>
    </p:spTree>
    <p:extLst>
      <p:ext uri="{BB962C8B-B14F-4D97-AF65-F5344CB8AC3E}">
        <p14:creationId xmlns:p14="http://schemas.microsoft.com/office/powerpoint/2010/main" val="398056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3848" y="1810552"/>
            <a:ext cx="8229600" cy="430524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и желаю вам успехов в вашей непростой и очень важной работе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cs typeface="Times New Roman" panose="02020603050405020304" pitchFamily="18" charset="0"/>
              </a:rPr>
            </a:b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6" y="518892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0753" y="1769120"/>
            <a:ext cx="8266176" cy="441795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Генеральная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Ассамблея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Объединенных Наций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резолюции о Повестке дня в области устойчивого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до 2030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подчеркнула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обеспечения гендерного равенства и расширения прав и возможностей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Комиссия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наркотическим средствам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ООН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директивный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по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наркотиками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целью продвижения политики, учитывающей гендерные аспекты,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своей пятьдесят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девятой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сессии, проведенной в марте 2016 года,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приняла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резолюцию 59/5 под названием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«Учет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гендерной проблематики в политике и программах, касающихся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наркотиков»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Признавая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важность учета гендерных аспектов,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Международный комитет по контролю над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наркотиками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(МККН) посвятил первую главу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ежегодного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доклада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 года теме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«Женщины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наркотики»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632" y="1769119"/>
            <a:ext cx="3174578" cy="4417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3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8547" y="1910892"/>
            <a:ext cx="10918537" cy="404463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Наркозависимые женщины могут испытывать многие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трудности: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могут сталкиваться с общественным осуждением, подвергаться гонению со стороны семьи или общины, а также насилию со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партнеров или членов семьи и могут также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прибегать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принуждаться к работе в секс-индустрии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чтобы иметь возможность покупать наркотики для себя и для своего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часто не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имеют доступа к лечению от наркозависимости,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учитывающему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гендерные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Имеющиеся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мировом уровне ограниченные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свидетельствуют о росте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числа женщин-наркоманок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среди молодежи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среди лиц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находящихся в местах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заключения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свободы женщин,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причастных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совершению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наркопреступлений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может иметь катастрофические последствия для их детей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особенно если они являются основными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кормильцами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Кроме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того,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женщины-заключенные страдают весьма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степенью наркозависимости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но редко имеют доступ к услугам по лечению 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148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32" y="2146851"/>
            <a:ext cx="11894885" cy="42459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долю женщин и девочек приходится треть лиц во всем мире, употребляющих наркотики путем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инъекций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начинают употреблять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позже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чем мужчины, и на форму употребления наркотиков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сильное влияние оказывают их партнеры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также употребляющие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начинают злоупотреблять наркотиками, то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потребления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каннабиса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опиоидов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кокаина у них растет быстрее,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у мужчин, и, как правило,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раньше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чем у мужчин, развиваются расстройства, вызванные потреблением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потребления наркотиков среди женщин в странах с высокими доходами выше, чем в странах с низкими и средними доходами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говорить о злоупотреблении наркотиками в целом, то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разница между мужчинами и женщинами среди молодежи меньше, чем среди взрослого населения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Женщины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составляют значительную долю лиц,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злоупотребляющих рецептурными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лекарствами.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усугубляется повышенной уязвимостью женщин перед депрессией, тревогой, травматическим состоянием по сравнению с мужчинами. </a:t>
            </a:r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чем женщинам </a:t>
            </a:r>
            <a:r>
              <a:rPr lang="ru-RU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значительно чаще выписывают наркотические средства и успокоительные препараты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79894" y="1719883"/>
            <a:ext cx="548104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Масштабы и формы </a:t>
            </a:r>
            <a:r>
              <a:rPr lang="ru-RU" dirty="0" smtClean="0"/>
              <a:t>злоупотребления </a:t>
            </a:r>
            <a:r>
              <a:rPr lang="ru-RU" dirty="0"/>
              <a:t>наркотиками</a:t>
            </a:r>
          </a:p>
        </p:txBody>
      </p:sp>
    </p:spTree>
    <p:extLst>
      <p:ext uri="{BB962C8B-B14F-4D97-AF65-F5344CB8AC3E}">
        <p14:creationId xmlns:p14="http://schemas.microsoft.com/office/powerpoint/2010/main" val="2315763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783" y="2288012"/>
            <a:ext cx="11712271" cy="435731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Злоупотребление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наркотиками, в том числе путем инъекций, обычно начинается в подростковом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 начале взрослой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побуждающие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как и мужчин,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наркотики, включают любопытство, давление со стороны ближайшего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окружения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желание уйти от реальности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расслабиться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стать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физического или сексуального насилия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пережитого в детстве, вовлечения в секс-индустрию и общения с лицами, которые злоупотребляют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наркотиками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путем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инъекций. Женщины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страдающие расстройствами на почве потребления ПАВ, часто воспитывались в неблагополучных условиях или в конфликтных семьях или были вынуждены слишком рано брать на себя обязанности взрослых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женщины сообщают, что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употребляют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наркотики, чтобы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снять стресс, подавить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эмоции или пережить развод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потерю опеки над детьми или смерть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родственников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женщин, как правило,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есть наркозависимые родственники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Многие женщины сообщали, что первый опыт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 ПАВ был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связан с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проблемами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личной жизни. Кроме того, злоупотреблению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 часто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предшествуют аффективные и тревожные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числе прочих причин злоупотребления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ПАВ,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отмечаемых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–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желание похудеть, борьба с истощением,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обезболивание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самостоятельное лечение психических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056030" y="1741764"/>
            <a:ext cx="69638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Начало, причины и обстоятельства злоупотребления наркотиками</a:t>
            </a:r>
          </a:p>
        </p:txBody>
      </p:sp>
    </p:spTree>
    <p:extLst>
      <p:ext uri="{BB962C8B-B14F-4D97-AF65-F5344CB8AC3E}">
        <p14:creationId xmlns:p14="http://schemas.microsoft.com/office/powerpoint/2010/main" val="118641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632" y="2300983"/>
            <a:ext cx="11728174" cy="40337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9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наркотиков определяется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биологических, внешних, поведенческих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 факторов</a:t>
            </a:r>
          </a:p>
          <a:p>
            <a:pPr marL="34299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Биологические факторы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Употребление ПАВ среди женщин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сопряжено с особыми проблемами, которые отчасти объясняются биологическими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На употребление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женщинами наркотиков и их способность вылечиться от наркомании могут влиять такие факторы, как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гормональный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фон, менструальный цикл, фертильность, беременность, кормление грудью и менопауза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генетические факторы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40–60% определяют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предрасположенность к развитию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наркомании. У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женщин склонность к проблемному потреблению </a:t>
            </a:r>
            <a:r>
              <a:rPr lang="ru-RU" sz="16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каннабиса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59% определяется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генотипо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м, а у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мужчин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только на 51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</a:p>
          <a:p>
            <a:pPr marL="34299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и внешние факторы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безработицы, доступность наркотиков и криминогенная обстановка в некоторых странах создают благоприятную среду для проблемного употребления наркотиков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Предполагается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между низким социально-экономическим статусом и употреблением наркотиков существует взаимосвязь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3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56030" y="1741764"/>
            <a:ext cx="69638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Начало, причины и обстоятельства злоупотребления наркотиками</a:t>
            </a:r>
          </a:p>
        </p:txBody>
      </p:sp>
    </p:spTree>
    <p:extLst>
      <p:ext uri="{BB962C8B-B14F-4D97-AF65-F5344CB8AC3E}">
        <p14:creationId xmlns:p14="http://schemas.microsoft.com/office/powerpoint/2010/main" val="91906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0891471"/>
              </p:ext>
            </p:extLst>
          </p:nvPr>
        </p:nvGraphicFramePr>
        <p:xfrm>
          <a:off x="103632" y="2146852"/>
          <a:ext cx="11902838" cy="4187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8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8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1592" y="1719884"/>
            <a:ext cx="498821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Вред, связанный с употреблением наркотиков</a:t>
            </a:r>
          </a:p>
        </p:txBody>
      </p:sp>
    </p:spTree>
    <p:extLst>
      <p:ext uri="{BB962C8B-B14F-4D97-AF65-F5344CB8AC3E}">
        <p14:creationId xmlns:p14="http://schemas.microsoft.com/office/powerpoint/2010/main" val="337522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905551"/>
              </p:ext>
            </p:extLst>
          </p:nvPr>
        </p:nvGraphicFramePr>
        <p:xfrm>
          <a:off x="209687" y="2192596"/>
          <a:ext cx="11752027" cy="45699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591592" y="1719884"/>
            <a:ext cx="498821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Вред, связанный с употреблением наркотиков</a:t>
            </a:r>
          </a:p>
        </p:txBody>
      </p:sp>
    </p:spTree>
    <p:extLst>
      <p:ext uri="{BB962C8B-B14F-4D97-AF65-F5344CB8AC3E}">
        <p14:creationId xmlns:p14="http://schemas.microsoft.com/office/powerpoint/2010/main" val="152486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6695" y="568128"/>
            <a:ext cx="11082529" cy="115175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Профилактика </a:t>
            </a:r>
            <a:r>
              <a:rPr lang="ru-RU" sz="3200" dirty="0">
                <a:solidFill>
                  <a:schemeClr val="tx1"/>
                </a:solidFill>
              </a:rPr>
              <a:t>употребления </a:t>
            </a:r>
            <a:r>
              <a:rPr lang="ru-RU" sz="3200" dirty="0" err="1" smtClean="0">
                <a:solidFill>
                  <a:schemeClr val="tx1"/>
                </a:solidFill>
              </a:rPr>
              <a:t>психоактивных</a:t>
            </a:r>
            <a:r>
              <a:rPr lang="ru-RU" sz="3200" dirty="0" smtClean="0">
                <a:solidFill>
                  <a:schemeClr val="tx1"/>
                </a:solidFill>
              </a:rPr>
              <a:t> веществ среди женщин</a:t>
            </a:r>
            <a:endParaRPr lang="ru-RU" sz="32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430419"/>
              </p:ext>
            </p:extLst>
          </p:nvPr>
        </p:nvGraphicFramePr>
        <p:xfrm>
          <a:off x="815546" y="2288011"/>
          <a:ext cx="10540313" cy="3452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0" y="0"/>
            <a:ext cx="5365038" cy="82356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3632" y="6334780"/>
            <a:ext cx="120883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Доклад Международного комитета по контролю над наркотиками за 2016 год. // [Электронный ресурс]. - Режим доступа: </a:t>
            </a:r>
            <a:r>
              <a:rPr lang="en-US" sz="1400" i="1" dirty="0">
                <a:solidFill>
                  <a:srgbClr val="0093B0"/>
                </a:solidFill>
                <a:latin typeface="Times New Roman" panose="02020603050405020304" pitchFamily="18" charset="0"/>
                <a:hlinkClick r:id="rId8"/>
              </a:rPr>
              <a:t>https://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  <a:hlinkClick r:id="rId8"/>
              </a:rPr>
              <a:t>www.incb.org/documents/Publications/AnnualReports/AR2016/Russian/AR2016_R_ebook.pdf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 (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дата обращения: 13.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08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.202</a:t>
            </a:r>
            <a:r>
              <a:rPr lang="en-US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1</a:t>
            </a:r>
            <a:r>
              <a:rPr lang="ru-RU" sz="1400" i="1" dirty="0" smtClean="0">
                <a:solidFill>
                  <a:srgbClr val="0093B0"/>
                </a:solidFill>
                <a:latin typeface="Times New Roman" panose="02020603050405020304" pitchFamily="18" charset="0"/>
              </a:rPr>
              <a:t>г.)</a:t>
            </a:r>
            <a:endParaRPr lang="ru-RU" sz="1400" i="1" dirty="0">
              <a:solidFill>
                <a:srgbClr val="0093B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91592" y="1719884"/>
            <a:ext cx="498821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/>
              <a:t>Вред, связанный с употреблением наркотиков</a:t>
            </a:r>
          </a:p>
        </p:txBody>
      </p:sp>
    </p:spTree>
    <p:extLst>
      <p:ext uri="{BB962C8B-B14F-4D97-AF65-F5344CB8AC3E}">
        <p14:creationId xmlns:p14="http://schemas.microsoft.com/office/powerpoint/2010/main" val="1253581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Деловой контраст 16x9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5870694_TF02895266.potx" id="{16432B4B-B661-4108-AF30-DE0EBB899A27}" vid="{278A82A8-3C16-41B1-979D-36A195C8C2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2308</Words>
  <Application>Microsoft Office PowerPoint</Application>
  <PresentationFormat>Широкоэкранный</PresentationFormat>
  <Paragraphs>128</Paragraphs>
  <Slides>15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Medium</vt:lpstr>
      <vt:lpstr>Times New Roman</vt:lpstr>
      <vt:lpstr>Wingdings</vt:lpstr>
      <vt:lpstr>Деловой контраст 16x9</vt:lpstr>
      <vt:lpstr>       Проект «Защищая будущее через профилактику употребления наркотиков с учетом возраста и пола»  Проект «Сеть социальных служб для женщин в трудной жизненной ситуации в регионе Балтийского моря»    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Профилактика употребления психоактивных веществ среди женщин</vt:lpstr>
      <vt:lpstr>БЛАГОДАРЮ ЗА ВНИМАНИЕ  и желаю вам успехов в вашей непростой и очень важной работе    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«АКТУАЛЬНЫЕ ВОПРОСЫ ПРОФИЛАКТИКИ УПОТРЕБЛЕНИЯ ПСИХОАКТИВНЫХ ВЕЩЕСТВ»  Виды профилактики. Профилактика употребления психоактивных веществ среди различных категорий населения</dc:title>
  <dc:creator>Alesya L.</dc:creator>
  <cp:lastModifiedBy>Andrei Nevskiy</cp:lastModifiedBy>
  <cp:revision>144</cp:revision>
  <dcterms:created xsi:type="dcterms:W3CDTF">2021-09-03T14:41:09Z</dcterms:created>
  <dcterms:modified xsi:type="dcterms:W3CDTF">2021-11-04T10:16:17Z</dcterms:modified>
</cp:coreProperties>
</file>